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40" r:id="rId2"/>
    <p:sldId id="470" r:id="rId3"/>
    <p:sldId id="445" r:id="rId4"/>
    <p:sldId id="451" r:id="rId5"/>
    <p:sldId id="443" r:id="rId6"/>
    <p:sldId id="447" r:id="rId7"/>
    <p:sldId id="452" r:id="rId8"/>
    <p:sldId id="468" r:id="rId9"/>
    <p:sldId id="469" r:id="rId10"/>
    <p:sldId id="454" r:id="rId11"/>
    <p:sldId id="455" r:id="rId12"/>
    <p:sldId id="460" r:id="rId13"/>
    <p:sldId id="466" r:id="rId14"/>
    <p:sldId id="462" r:id="rId15"/>
    <p:sldId id="459" r:id="rId16"/>
    <p:sldId id="467" r:id="rId17"/>
    <p:sldId id="464" r:id="rId18"/>
    <p:sldId id="457" r:id="rId19"/>
    <p:sldId id="465" r:id="rId20"/>
    <p:sldId id="461" r:id="rId21"/>
    <p:sldId id="463" r:id="rId22"/>
    <p:sldId id="4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1420" name="Picture 44" descr="logo2">
            <a:extLst>
              <a:ext uri="{FF2B5EF4-FFF2-40B4-BE49-F238E27FC236}">
                <a16:creationId xmlns:a16="http://schemas.microsoft.com/office/drawing/2014/main" id="{86564B31-5F89-4700-B700-B49EE947F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600" y="2778126"/>
            <a:ext cx="2542117" cy="2860675"/>
          </a:xfrm>
          <a:prstGeom prst="rect">
            <a:avLst/>
          </a:prstGeom>
          <a:noFill/>
          <a:extLst>
            <a:ext uri="{909E8E84-426E-40DD-AFC4-6F175D3DCCD1}">
              <a14:hiddenFill xmlns:a14="http://schemas.microsoft.com/office/drawing/2010/main">
                <a:solidFill>
                  <a:srgbClr val="FFFFFF"/>
                </a:solidFill>
              </a14:hiddenFill>
            </a:ext>
          </a:extLst>
        </p:spPr>
      </p:pic>
      <p:sp>
        <p:nvSpPr>
          <p:cNvPr id="101378" name="Line 2">
            <a:extLst>
              <a:ext uri="{FF2B5EF4-FFF2-40B4-BE49-F238E27FC236}">
                <a16:creationId xmlns:a16="http://schemas.microsoft.com/office/drawing/2014/main" id="{3F7A7B24-DA43-4E18-8848-D5BE1FD5E520}"/>
              </a:ext>
            </a:extLst>
          </p:cNvPr>
          <p:cNvSpPr>
            <a:spLocks noChangeShapeType="1"/>
          </p:cNvSpPr>
          <p:nvPr/>
        </p:nvSpPr>
        <p:spPr bwMode="auto">
          <a:xfrm>
            <a:off x="97536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1379" name="Rectangle 3">
            <a:extLst>
              <a:ext uri="{FF2B5EF4-FFF2-40B4-BE49-F238E27FC236}">
                <a16:creationId xmlns:a16="http://schemas.microsoft.com/office/drawing/2014/main" id="{3D429043-66B9-49A0-AF98-E748B78E754E}"/>
              </a:ext>
            </a:extLst>
          </p:cNvPr>
          <p:cNvSpPr>
            <a:spLocks noGrp="1" noChangeArrowheads="1"/>
          </p:cNvSpPr>
          <p:nvPr>
            <p:ph type="ctrTitle"/>
          </p:nvPr>
        </p:nvSpPr>
        <p:spPr>
          <a:xfrm>
            <a:off x="421217" y="466725"/>
            <a:ext cx="9042400" cy="2133600"/>
          </a:xfrm>
        </p:spPr>
        <p:txBody>
          <a:bodyPr/>
          <a:lstStyle>
            <a:lvl1pPr algn="r">
              <a:defRPr sz="4800"/>
            </a:lvl1pPr>
          </a:lstStyle>
          <a:p>
            <a:pPr lvl="0"/>
            <a:r>
              <a:rPr lang="en-US" altLang="en-US" noProof="0"/>
              <a:t>Click to edit Master title style</a:t>
            </a:r>
          </a:p>
        </p:txBody>
      </p:sp>
      <p:sp>
        <p:nvSpPr>
          <p:cNvPr id="101380" name="Rectangle 4">
            <a:extLst>
              <a:ext uri="{FF2B5EF4-FFF2-40B4-BE49-F238E27FC236}">
                <a16:creationId xmlns:a16="http://schemas.microsoft.com/office/drawing/2014/main" id="{16F50739-2CE9-4D36-98F1-C76B8581F5CE}"/>
              </a:ext>
            </a:extLst>
          </p:cNvPr>
          <p:cNvSpPr>
            <a:spLocks noGrp="1" noChangeArrowheads="1"/>
          </p:cNvSpPr>
          <p:nvPr>
            <p:ph type="subTitle" idx="1"/>
          </p:nvPr>
        </p:nvSpPr>
        <p:spPr>
          <a:xfrm>
            <a:off x="1132417" y="3049588"/>
            <a:ext cx="8331200" cy="2362200"/>
          </a:xfrm>
        </p:spPr>
        <p:txBody>
          <a:bodyPr/>
          <a:lstStyle>
            <a:lvl1pPr marL="0" indent="0" algn="r">
              <a:buFont typeface="Wingdings" panose="05000000000000000000" pitchFamily="2" charset="2"/>
              <a:buNone/>
              <a:defRPr sz="3200"/>
            </a:lvl1pPr>
          </a:lstStyle>
          <a:p>
            <a:pPr lvl="0"/>
            <a:r>
              <a:rPr lang="en-US" altLang="en-US" noProof="0"/>
              <a:t>Click to edit Master subtitle style</a:t>
            </a:r>
          </a:p>
        </p:txBody>
      </p:sp>
      <p:sp>
        <p:nvSpPr>
          <p:cNvPr id="101381" name="Rectangle 5">
            <a:extLst>
              <a:ext uri="{FF2B5EF4-FFF2-40B4-BE49-F238E27FC236}">
                <a16:creationId xmlns:a16="http://schemas.microsoft.com/office/drawing/2014/main" id="{2CCE19D7-92B5-4B40-97A1-7A08EF4CFC1D}"/>
              </a:ext>
            </a:extLst>
          </p:cNvPr>
          <p:cNvSpPr>
            <a:spLocks noGrp="1" noChangeArrowheads="1"/>
          </p:cNvSpPr>
          <p:nvPr>
            <p:ph type="dt" sz="half" idx="2"/>
          </p:nvPr>
        </p:nvSpPr>
        <p:spPr/>
        <p:txBody>
          <a:bodyPr/>
          <a:lstStyle>
            <a:lvl1pPr>
              <a:defRPr/>
            </a:lvl1pPr>
          </a:lstStyle>
          <a:p>
            <a:endParaRPr lang="en-US" altLang="en-US"/>
          </a:p>
        </p:txBody>
      </p:sp>
      <p:sp>
        <p:nvSpPr>
          <p:cNvPr id="101382" name="Rectangle 6">
            <a:extLst>
              <a:ext uri="{FF2B5EF4-FFF2-40B4-BE49-F238E27FC236}">
                <a16:creationId xmlns:a16="http://schemas.microsoft.com/office/drawing/2014/main" id="{A9F34241-2578-4B00-95D8-10F025438AD4}"/>
              </a:ext>
            </a:extLst>
          </p:cNvPr>
          <p:cNvSpPr>
            <a:spLocks noGrp="1" noChangeArrowheads="1"/>
          </p:cNvSpPr>
          <p:nvPr>
            <p:ph type="ftr" sz="quarter" idx="3"/>
          </p:nvPr>
        </p:nvSpPr>
        <p:spPr/>
        <p:txBody>
          <a:bodyPr/>
          <a:lstStyle>
            <a:lvl1pPr>
              <a:defRPr/>
            </a:lvl1pPr>
          </a:lstStyle>
          <a:p>
            <a:endParaRPr lang="en-US" altLang="en-US"/>
          </a:p>
        </p:txBody>
      </p:sp>
      <p:sp>
        <p:nvSpPr>
          <p:cNvPr id="101383" name="Rectangle 7">
            <a:extLst>
              <a:ext uri="{FF2B5EF4-FFF2-40B4-BE49-F238E27FC236}">
                <a16:creationId xmlns:a16="http://schemas.microsoft.com/office/drawing/2014/main" id="{B4D50CA9-C231-4D1E-8320-29BAF6ECF893}"/>
              </a:ext>
            </a:extLst>
          </p:cNvPr>
          <p:cNvSpPr>
            <a:spLocks noGrp="1" noChangeArrowheads="1"/>
          </p:cNvSpPr>
          <p:nvPr>
            <p:ph type="sldNum" sz="quarter" idx="4"/>
          </p:nvPr>
        </p:nvSpPr>
        <p:spPr/>
        <p:txBody>
          <a:bodyPr/>
          <a:lstStyle>
            <a:lvl1pPr>
              <a:defRPr/>
            </a:lvl1pPr>
          </a:lstStyle>
          <a:p>
            <a:fld id="{B1F7B6B8-8822-4AB4-B6DF-D2BD5B325F25}" type="slidenum">
              <a:rPr lang="en-US" altLang="en-US"/>
              <a:pPr/>
              <a:t>‹#›</a:t>
            </a:fld>
            <a:endParaRPr lang="en-US" altLang="en-US"/>
          </a:p>
        </p:txBody>
      </p:sp>
      <p:sp>
        <p:nvSpPr>
          <p:cNvPr id="101416" name="Line 40">
            <a:extLst>
              <a:ext uri="{FF2B5EF4-FFF2-40B4-BE49-F238E27FC236}">
                <a16:creationId xmlns:a16="http://schemas.microsoft.com/office/drawing/2014/main" id="{F6714B86-4395-4240-B6AF-05F4FB87CE7F}"/>
              </a:ext>
            </a:extLst>
          </p:cNvPr>
          <p:cNvSpPr>
            <a:spLocks noChangeShapeType="1"/>
          </p:cNvSpPr>
          <p:nvPr/>
        </p:nvSpPr>
        <p:spPr bwMode="auto">
          <a:xfrm>
            <a:off x="406400" y="2819400"/>
            <a:ext cx="10972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Tree>
    <p:extLst>
      <p:ext uri="{BB962C8B-B14F-4D97-AF65-F5344CB8AC3E}">
        <p14:creationId xmlns:p14="http://schemas.microsoft.com/office/powerpoint/2010/main" val="2269361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C29F-7765-4571-B68F-68F3EE990C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2AF0CA-7044-4BF9-818E-F5BF8C76BA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30B5E-24BA-4DFE-9841-57AE533084A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0EFC584-B06E-4A2F-A086-C4D91DED5F5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E1FCD02-C91D-40ED-8BF4-8BAC7ED6B178}"/>
              </a:ext>
            </a:extLst>
          </p:cNvPr>
          <p:cNvSpPr>
            <a:spLocks noGrp="1"/>
          </p:cNvSpPr>
          <p:nvPr>
            <p:ph type="sldNum" sz="quarter" idx="12"/>
          </p:nvPr>
        </p:nvSpPr>
        <p:spPr/>
        <p:txBody>
          <a:bodyPr/>
          <a:lstStyle>
            <a:lvl1pPr>
              <a:defRPr/>
            </a:lvl1pPr>
          </a:lstStyle>
          <a:p>
            <a:fld id="{1CBD7E7E-A661-400F-9F3C-0D57DDED5CDD}" type="slidenum">
              <a:rPr lang="en-US" altLang="en-US"/>
              <a:pPr/>
              <a:t>‹#›</a:t>
            </a:fld>
            <a:endParaRPr lang="en-US" altLang="en-US"/>
          </a:p>
        </p:txBody>
      </p:sp>
    </p:spTree>
    <p:extLst>
      <p:ext uri="{BB962C8B-B14F-4D97-AF65-F5344CB8AC3E}">
        <p14:creationId xmlns:p14="http://schemas.microsoft.com/office/powerpoint/2010/main" val="376176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20DFEF-9347-4CDE-AD7A-F887EAA41273}"/>
              </a:ext>
            </a:extLst>
          </p:cNvPr>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B97D70-5692-45AE-81FB-2764999812E5}"/>
              </a:ext>
            </a:extLst>
          </p:cNvPr>
          <p:cNvSpPr>
            <a:spLocks noGrp="1"/>
          </p:cNvSpPr>
          <p:nvPr>
            <p:ph type="body" orient="vert" idx="1"/>
          </p:nvPr>
        </p:nvSpPr>
        <p:spPr>
          <a:xfrm>
            <a:off x="609600" y="122239"/>
            <a:ext cx="8026400" cy="6008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66593-341C-4D7B-8D0F-8EB5E9F9573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EE9DF7E-6362-44D2-816F-E1E1800B167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CDC9873-5B65-41E0-ADD9-53BEAE5859B9}"/>
              </a:ext>
            </a:extLst>
          </p:cNvPr>
          <p:cNvSpPr>
            <a:spLocks noGrp="1"/>
          </p:cNvSpPr>
          <p:nvPr>
            <p:ph type="sldNum" sz="quarter" idx="12"/>
          </p:nvPr>
        </p:nvSpPr>
        <p:spPr/>
        <p:txBody>
          <a:bodyPr/>
          <a:lstStyle>
            <a:lvl1pPr>
              <a:defRPr/>
            </a:lvl1pPr>
          </a:lstStyle>
          <a:p>
            <a:fld id="{C1786688-C4FC-4D30-99CA-30B996D0AD2B}" type="slidenum">
              <a:rPr lang="en-US" altLang="en-US"/>
              <a:pPr/>
              <a:t>‹#›</a:t>
            </a:fld>
            <a:endParaRPr lang="en-US" altLang="en-US"/>
          </a:p>
        </p:txBody>
      </p:sp>
    </p:spTree>
    <p:extLst>
      <p:ext uri="{BB962C8B-B14F-4D97-AF65-F5344CB8AC3E}">
        <p14:creationId xmlns:p14="http://schemas.microsoft.com/office/powerpoint/2010/main" val="1772174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AE983-2280-40B8-9FC2-BFF0AD911E56}"/>
              </a:ext>
            </a:extLst>
          </p:cNvPr>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1EC749-CC7A-451F-AB2E-133C6AEEB9B1}"/>
              </a:ext>
            </a:extLst>
          </p:cNvPr>
          <p:cNvSpPr>
            <a:spLocks noGrp="1"/>
          </p:cNvSpPr>
          <p:nvPr>
            <p:ph type="body" sz="half" idx="1"/>
          </p:nvPr>
        </p:nvSpPr>
        <p:spPr>
          <a:xfrm>
            <a:off x="609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EB796-83E4-4099-BEFC-EFC92FB82F62}"/>
              </a:ext>
            </a:extLst>
          </p:cNvPr>
          <p:cNvSpPr>
            <a:spLocks noGrp="1"/>
          </p:cNvSpPr>
          <p:nvPr>
            <p:ph sz="half" idx="2"/>
          </p:nvPr>
        </p:nvSpPr>
        <p:spPr>
          <a:xfrm>
            <a:off x="6197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ED6EED-3E23-45F2-B465-D8852C8122B2}"/>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137DB3A5-39C1-40F9-81CA-4F17936DEEC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7F51630-CDEB-4DB3-BB36-4981D9943E46}"/>
              </a:ext>
            </a:extLst>
          </p:cNvPr>
          <p:cNvSpPr>
            <a:spLocks noGrp="1"/>
          </p:cNvSpPr>
          <p:nvPr>
            <p:ph type="sldNum" sz="quarter" idx="12"/>
          </p:nvPr>
        </p:nvSpPr>
        <p:spPr>
          <a:xfrm>
            <a:off x="8737600" y="6248400"/>
            <a:ext cx="2844800" cy="457200"/>
          </a:xfrm>
        </p:spPr>
        <p:txBody>
          <a:bodyPr/>
          <a:lstStyle>
            <a:lvl1pPr>
              <a:defRPr/>
            </a:lvl1pPr>
          </a:lstStyle>
          <a:p>
            <a:fld id="{5311D88E-E5B5-497D-9796-9579D8964DC5}" type="slidenum">
              <a:rPr lang="en-US" altLang="en-US"/>
              <a:pPr/>
              <a:t>‹#›</a:t>
            </a:fld>
            <a:endParaRPr lang="en-US" altLang="en-US"/>
          </a:p>
        </p:txBody>
      </p:sp>
    </p:spTree>
    <p:extLst>
      <p:ext uri="{BB962C8B-B14F-4D97-AF65-F5344CB8AC3E}">
        <p14:creationId xmlns:p14="http://schemas.microsoft.com/office/powerpoint/2010/main" val="3947329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1985A4-F6F1-4D2A-94D1-FED4B39667D6}"/>
              </a:ext>
            </a:extLst>
          </p:cNvPr>
          <p:cNvSpPr>
            <a:spLocks noGrp="1"/>
          </p:cNvSpPr>
          <p:nvPr>
            <p:ph/>
          </p:nvPr>
        </p:nvSpPr>
        <p:spPr>
          <a:xfrm>
            <a:off x="609600" y="122239"/>
            <a:ext cx="10972800" cy="60086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5324F1B-19D8-4916-BE3D-F76C795FEF84}"/>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C6DCF83-B673-4DB8-8E05-90B56CAEC70A}"/>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FAA50188-E392-4830-A7B7-EC974819D243}"/>
              </a:ext>
            </a:extLst>
          </p:cNvPr>
          <p:cNvSpPr>
            <a:spLocks noGrp="1"/>
          </p:cNvSpPr>
          <p:nvPr>
            <p:ph type="sldNum" sz="quarter" idx="12"/>
          </p:nvPr>
        </p:nvSpPr>
        <p:spPr>
          <a:xfrm>
            <a:off x="8737600" y="6248400"/>
            <a:ext cx="2844800" cy="457200"/>
          </a:xfrm>
        </p:spPr>
        <p:txBody>
          <a:bodyPr/>
          <a:lstStyle>
            <a:lvl1pPr>
              <a:defRPr/>
            </a:lvl1pPr>
          </a:lstStyle>
          <a:p>
            <a:fld id="{87C97E0C-D68C-40F3-833D-949D4C2C3956}" type="slidenum">
              <a:rPr lang="en-US" altLang="en-US"/>
              <a:pPr/>
              <a:t>‹#›</a:t>
            </a:fld>
            <a:endParaRPr lang="en-US" altLang="en-US"/>
          </a:p>
        </p:txBody>
      </p:sp>
    </p:spTree>
    <p:extLst>
      <p:ext uri="{BB962C8B-B14F-4D97-AF65-F5344CB8AC3E}">
        <p14:creationId xmlns:p14="http://schemas.microsoft.com/office/powerpoint/2010/main" val="226588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CE62-DB54-4461-A5D0-062FEEE68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E494F-B40C-48A0-A54D-56E51A0256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18B7A-B07C-416E-A382-AB1A58D34DC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D49FE6C-1376-40CC-9A6B-A661B6B5074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367B363-58EB-4649-939B-3F91CE8A885D}"/>
              </a:ext>
            </a:extLst>
          </p:cNvPr>
          <p:cNvSpPr>
            <a:spLocks noGrp="1"/>
          </p:cNvSpPr>
          <p:nvPr>
            <p:ph type="sldNum" sz="quarter" idx="12"/>
          </p:nvPr>
        </p:nvSpPr>
        <p:spPr/>
        <p:txBody>
          <a:bodyPr/>
          <a:lstStyle>
            <a:lvl1pPr>
              <a:defRPr/>
            </a:lvl1pPr>
          </a:lstStyle>
          <a:p>
            <a:fld id="{9E9D99DF-363B-409F-BC0F-7F6B5763E3FC}" type="slidenum">
              <a:rPr lang="en-US" altLang="en-US"/>
              <a:pPr/>
              <a:t>‹#›</a:t>
            </a:fld>
            <a:endParaRPr lang="en-US" altLang="en-US"/>
          </a:p>
        </p:txBody>
      </p:sp>
    </p:spTree>
    <p:extLst>
      <p:ext uri="{BB962C8B-B14F-4D97-AF65-F5344CB8AC3E}">
        <p14:creationId xmlns:p14="http://schemas.microsoft.com/office/powerpoint/2010/main" val="421621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2447-2BBA-4F80-83C3-271E4701CACD}"/>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F0632-96CB-43BB-9648-1CDBA2063884}"/>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6E9FC568-378D-4597-A0B5-B3F0E8037A3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6A42291-08FF-44BD-858D-536D6DB54649}"/>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0E77586-58BF-4C7B-825E-0439FAC8ADE9}"/>
              </a:ext>
            </a:extLst>
          </p:cNvPr>
          <p:cNvSpPr>
            <a:spLocks noGrp="1"/>
          </p:cNvSpPr>
          <p:nvPr>
            <p:ph type="sldNum" sz="quarter" idx="12"/>
          </p:nvPr>
        </p:nvSpPr>
        <p:spPr/>
        <p:txBody>
          <a:bodyPr/>
          <a:lstStyle>
            <a:lvl1pPr>
              <a:defRPr/>
            </a:lvl1pPr>
          </a:lstStyle>
          <a:p>
            <a:fld id="{C26FFD2C-550E-4014-9757-FB8020F22E7E}" type="slidenum">
              <a:rPr lang="en-US" altLang="en-US"/>
              <a:pPr/>
              <a:t>‹#›</a:t>
            </a:fld>
            <a:endParaRPr lang="en-US" altLang="en-US"/>
          </a:p>
        </p:txBody>
      </p:sp>
    </p:spTree>
    <p:extLst>
      <p:ext uri="{BB962C8B-B14F-4D97-AF65-F5344CB8AC3E}">
        <p14:creationId xmlns:p14="http://schemas.microsoft.com/office/powerpoint/2010/main" val="116024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E5CF-FC31-4972-AED2-A41EACBCB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64F04-C739-4052-B83F-E5400D92A843}"/>
              </a:ext>
            </a:extLst>
          </p:cNvPr>
          <p:cNvSpPr>
            <a:spLocks noGrp="1"/>
          </p:cNvSpPr>
          <p:nvPr>
            <p:ph sz="half" idx="1"/>
          </p:nvPr>
        </p:nvSpPr>
        <p:spPr>
          <a:xfrm>
            <a:off x="609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774B8D-45CB-45CB-9485-C18D229A13EF}"/>
              </a:ext>
            </a:extLst>
          </p:cNvPr>
          <p:cNvSpPr>
            <a:spLocks noGrp="1"/>
          </p:cNvSpPr>
          <p:nvPr>
            <p:ph sz="half" idx="2"/>
          </p:nvPr>
        </p:nvSpPr>
        <p:spPr>
          <a:xfrm>
            <a:off x="6197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8687B4-D94D-49FF-8F58-29928065A3D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39E391A-1B3D-4C87-9382-C290470D76C3}"/>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8CA82BD-1664-4A53-90CC-CCC550B168C7}"/>
              </a:ext>
            </a:extLst>
          </p:cNvPr>
          <p:cNvSpPr>
            <a:spLocks noGrp="1"/>
          </p:cNvSpPr>
          <p:nvPr>
            <p:ph type="sldNum" sz="quarter" idx="12"/>
          </p:nvPr>
        </p:nvSpPr>
        <p:spPr/>
        <p:txBody>
          <a:bodyPr/>
          <a:lstStyle>
            <a:lvl1pPr>
              <a:defRPr/>
            </a:lvl1pPr>
          </a:lstStyle>
          <a:p>
            <a:fld id="{E55218F7-8990-426E-AED9-EE1D89585C5B}" type="slidenum">
              <a:rPr lang="en-US" altLang="en-US"/>
              <a:pPr/>
              <a:t>‹#›</a:t>
            </a:fld>
            <a:endParaRPr lang="en-US" altLang="en-US"/>
          </a:p>
        </p:txBody>
      </p:sp>
    </p:spTree>
    <p:extLst>
      <p:ext uri="{BB962C8B-B14F-4D97-AF65-F5344CB8AC3E}">
        <p14:creationId xmlns:p14="http://schemas.microsoft.com/office/powerpoint/2010/main" val="352776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DACD-3BEB-4D35-9EC4-00503C789914}"/>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25A65-0AF0-4476-92FA-2C5DE6DA4339}"/>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9FB451-0DD2-4E4B-99FA-E8A0D6577BC9}"/>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8B4BE8-7B82-4F89-862A-1F5497AD95F1}"/>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3CD0AF-78FE-42E6-9A38-3A430FDD82B3}"/>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693F35-A7E2-4346-B0B4-58D0DF58D977}"/>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D73CD511-2882-431F-A965-056D407CC4C5}"/>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AADA6D57-2BC0-4038-AEDF-0A3D83EC87B3}"/>
              </a:ext>
            </a:extLst>
          </p:cNvPr>
          <p:cNvSpPr>
            <a:spLocks noGrp="1"/>
          </p:cNvSpPr>
          <p:nvPr>
            <p:ph type="sldNum" sz="quarter" idx="12"/>
          </p:nvPr>
        </p:nvSpPr>
        <p:spPr/>
        <p:txBody>
          <a:bodyPr/>
          <a:lstStyle>
            <a:lvl1pPr>
              <a:defRPr/>
            </a:lvl1pPr>
          </a:lstStyle>
          <a:p>
            <a:fld id="{B69D797F-868E-4DE3-821D-BA8A95E51BB4}" type="slidenum">
              <a:rPr lang="en-US" altLang="en-US"/>
              <a:pPr/>
              <a:t>‹#›</a:t>
            </a:fld>
            <a:endParaRPr lang="en-US" altLang="en-US"/>
          </a:p>
        </p:txBody>
      </p:sp>
    </p:spTree>
    <p:extLst>
      <p:ext uri="{BB962C8B-B14F-4D97-AF65-F5344CB8AC3E}">
        <p14:creationId xmlns:p14="http://schemas.microsoft.com/office/powerpoint/2010/main" val="3686076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4991-A4B5-4336-8082-84B50498F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E9C22-98D6-4A73-B68F-9E2E720E845D}"/>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694BDD05-975C-4073-9430-9B720FF2DEE0}"/>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2433A82-694A-4858-99DC-C3CAD9DFAE2E}"/>
              </a:ext>
            </a:extLst>
          </p:cNvPr>
          <p:cNvSpPr>
            <a:spLocks noGrp="1"/>
          </p:cNvSpPr>
          <p:nvPr>
            <p:ph type="sldNum" sz="quarter" idx="12"/>
          </p:nvPr>
        </p:nvSpPr>
        <p:spPr/>
        <p:txBody>
          <a:bodyPr/>
          <a:lstStyle>
            <a:lvl1pPr>
              <a:defRPr/>
            </a:lvl1pPr>
          </a:lstStyle>
          <a:p>
            <a:fld id="{FFCC86EE-1DE7-4ED5-8C87-FB22349F9BC3}" type="slidenum">
              <a:rPr lang="en-US" altLang="en-US"/>
              <a:pPr/>
              <a:t>‹#›</a:t>
            </a:fld>
            <a:endParaRPr lang="en-US" altLang="en-US"/>
          </a:p>
        </p:txBody>
      </p:sp>
    </p:spTree>
    <p:extLst>
      <p:ext uri="{BB962C8B-B14F-4D97-AF65-F5344CB8AC3E}">
        <p14:creationId xmlns:p14="http://schemas.microsoft.com/office/powerpoint/2010/main" val="282732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978F24-F6A2-4434-ACD0-71BB2BAE707A}"/>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A154CAE-9FA0-462D-9449-4A3D3F8CA546}"/>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1BD7E7BD-2FD0-4D9E-A021-E90A1A275B9C}"/>
              </a:ext>
            </a:extLst>
          </p:cNvPr>
          <p:cNvSpPr>
            <a:spLocks noGrp="1"/>
          </p:cNvSpPr>
          <p:nvPr>
            <p:ph type="sldNum" sz="quarter" idx="12"/>
          </p:nvPr>
        </p:nvSpPr>
        <p:spPr/>
        <p:txBody>
          <a:bodyPr/>
          <a:lstStyle>
            <a:lvl1pPr>
              <a:defRPr/>
            </a:lvl1pPr>
          </a:lstStyle>
          <a:p>
            <a:fld id="{384A330F-E053-41B8-A5DC-2313FB2B725C}" type="slidenum">
              <a:rPr lang="en-US" altLang="en-US"/>
              <a:pPr/>
              <a:t>‹#›</a:t>
            </a:fld>
            <a:endParaRPr lang="en-US" altLang="en-US"/>
          </a:p>
        </p:txBody>
      </p:sp>
    </p:spTree>
    <p:extLst>
      <p:ext uri="{BB962C8B-B14F-4D97-AF65-F5344CB8AC3E}">
        <p14:creationId xmlns:p14="http://schemas.microsoft.com/office/powerpoint/2010/main" val="352018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6A72-0F78-45F7-A70B-CBF66750D1DA}"/>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C6C6A8-8CC3-4F05-8BBE-33463143C923}"/>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4149EE-69D2-497E-94D1-F9DEC0F5B0D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AC40A5-BFD9-4FE7-B0EB-FA32AA5ADB2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23F12FB-4703-4873-82D4-58CE35DAD8F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307F859-9734-4228-8D7B-82519D94EBA8}"/>
              </a:ext>
            </a:extLst>
          </p:cNvPr>
          <p:cNvSpPr>
            <a:spLocks noGrp="1"/>
          </p:cNvSpPr>
          <p:nvPr>
            <p:ph type="sldNum" sz="quarter" idx="12"/>
          </p:nvPr>
        </p:nvSpPr>
        <p:spPr/>
        <p:txBody>
          <a:bodyPr/>
          <a:lstStyle>
            <a:lvl1pPr>
              <a:defRPr/>
            </a:lvl1pPr>
          </a:lstStyle>
          <a:p>
            <a:fld id="{773775A4-CB0A-4A61-9102-D35B6ED5F2A3}" type="slidenum">
              <a:rPr lang="en-US" altLang="en-US"/>
              <a:pPr/>
              <a:t>‹#›</a:t>
            </a:fld>
            <a:endParaRPr lang="en-US" altLang="en-US"/>
          </a:p>
        </p:txBody>
      </p:sp>
    </p:spTree>
    <p:extLst>
      <p:ext uri="{BB962C8B-B14F-4D97-AF65-F5344CB8AC3E}">
        <p14:creationId xmlns:p14="http://schemas.microsoft.com/office/powerpoint/2010/main" val="69519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BECD-9F26-419C-AF91-AAE70E11BFDF}"/>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FE550B-41E5-438F-82F6-461AD1B3BC13}"/>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E0371-B21B-4C60-994A-C9E0645BF22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644F78-7418-468B-96FC-ED7A7D21870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E57E89A-8CB6-48F5-B890-4549AAC350F8}"/>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7459CF5-74A3-4561-978A-CDE478CE9B5A}"/>
              </a:ext>
            </a:extLst>
          </p:cNvPr>
          <p:cNvSpPr>
            <a:spLocks noGrp="1"/>
          </p:cNvSpPr>
          <p:nvPr>
            <p:ph type="sldNum" sz="quarter" idx="12"/>
          </p:nvPr>
        </p:nvSpPr>
        <p:spPr/>
        <p:txBody>
          <a:bodyPr/>
          <a:lstStyle>
            <a:lvl1pPr>
              <a:defRPr/>
            </a:lvl1pPr>
          </a:lstStyle>
          <a:p>
            <a:fld id="{FF870E14-1822-417C-8054-D66592BEED60}" type="slidenum">
              <a:rPr lang="en-US" altLang="en-US"/>
              <a:pPr/>
              <a:t>‹#›</a:t>
            </a:fld>
            <a:endParaRPr lang="en-US" altLang="en-US"/>
          </a:p>
        </p:txBody>
      </p:sp>
    </p:spTree>
    <p:extLst>
      <p:ext uri="{BB962C8B-B14F-4D97-AF65-F5344CB8AC3E}">
        <p14:creationId xmlns:p14="http://schemas.microsoft.com/office/powerpoint/2010/main" val="326128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393" name="Picture 41" descr="logo2">
            <a:extLst>
              <a:ext uri="{FF2B5EF4-FFF2-40B4-BE49-F238E27FC236}">
                <a16:creationId xmlns:a16="http://schemas.microsoft.com/office/drawing/2014/main" id="{B3C78B0D-EECB-43BF-80ED-109D7E03AA3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532533" y="44450"/>
            <a:ext cx="1557867" cy="1752600"/>
          </a:xfrm>
          <a:prstGeom prst="rect">
            <a:avLst/>
          </a:prstGeom>
          <a:noFill/>
          <a:extLst>
            <a:ext uri="{909E8E84-426E-40DD-AFC4-6F175D3DCCD1}">
              <a14:hiddenFill xmlns:a14="http://schemas.microsoft.com/office/drawing/2010/main">
                <a:solidFill>
                  <a:srgbClr val="FFFFFF"/>
                </a:solidFill>
              </a14:hiddenFill>
            </a:ext>
          </a:extLst>
        </p:spPr>
      </p:pic>
      <p:sp>
        <p:nvSpPr>
          <p:cNvPr id="100354" name="Line 2">
            <a:extLst>
              <a:ext uri="{FF2B5EF4-FFF2-40B4-BE49-F238E27FC236}">
                <a16:creationId xmlns:a16="http://schemas.microsoft.com/office/drawing/2014/main" id="{6B894918-A535-4947-86E3-0D150050B054}"/>
              </a:ext>
            </a:extLst>
          </p:cNvPr>
          <p:cNvSpPr>
            <a:spLocks noChangeShapeType="1"/>
          </p:cNvSpPr>
          <p:nvPr/>
        </p:nvSpPr>
        <p:spPr bwMode="auto">
          <a:xfrm>
            <a:off x="106172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0355" name="Rectangle 3">
            <a:extLst>
              <a:ext uri="{FF2B5EF4-FFF2-40B4-BE49-F238E27FC236}">
                <a16:creationId xmlns:a16="http://schemas.microsoft.com/office/drawing/2014/main" id="{16288BED-EBCC-47B1-8A1F-28CB45F899DA}"/>
              </a:ext>
            </a:extLst>
          </p:cNvPr>
          <p:cNvSpPr>
            <a:spLocks noGrp="1" noChangeArrowheads="1"/>
          </p:cNvSpPr>
          <p:nvPr>
            <p:ph type="title"/>
          </p:nvPr>
        </p:nvSpPr>
        <p:spPr bwMode="auto">
          <a:xfrm>
            <a:off x="609600" y="122238"/>
            <a:ext cx="10058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0356" name="Rectangle 4">
            <a:extLst>
              <a:ext uri="{FF2B5EF4-FFF2-40B4-BE49-F238E27FC236}">
                <a16:creationId xmlns:a16="http://schemas.microsoft.com/office/drawing/2014/main" id="{559DC05E-6390-4832-82EC-26D0FF994CA1}"/>
              </a:ext>
            </a:extLst>
          </p:cNvPr>
          <p:cNvSpPr>
            <a:spLocks noGrp="1" noChangeArrowheads="1"/>
          </p:cNvSpPr>
          <p:nvPr>
            <p:ph type="body" idx="1"/>
          </p:nvPr>
        </p:nvSpPr>
        <p:spPr bwMode="auto">
          <a:xfrm>
            <a:off x="609600" y="1719263"/>
            <a:ext cx="10972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5">
            <a:extLst>
              <a:ext uri="{FF2B5EF4-FFF2-40B4-BE49-F238E27FC236}">
                <a16:creationId xmlns:a16="http://schemas.microsoft.com/office/drawing/2014/main" id="{61EE4340-CA02-444B-9765-462B58AF5AF1}"/>
              </a:ext>
            </a:extLst>
          </p:cNvPr>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00358" name="Rectangle 6">
            <a:extLst>
              <a:ext uri="{FF2B5EF4-FFF2-40B4-BE49-F238E27FC236}">
                <a16:creationId xmlns:a16="http://schemas.microsoft.com/office/drawing/2014/main" id="{758EDB0F-B35A-4322-9129-F4A555CD1622}"/>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en-US"/>
          </a:p>
        </p:txBody>
      </p:sp>
      <p:sp>
        <p:nvSpPr>
          <p:cNvPr id="100359" name="Rectangle 7">
            <a:extLst>
              <a:ext uri="{FF2B5EF4-FFF2-40B4-BE49-F238E27FC236}">
                <a16:creationId xmlns:a16="http://schemas.microsoft.com/office/drawing/2014/main" id="{8432D0AD-1138-4AD6-98C9-0C102327783F}"/>
              </a:ext>
            </a:extLst>
          </p:cNvPr>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15692C26-5796-4167-963D-E0948FAA35C5}" type="slidenum">
              <a:rPr lang="en-US" altLang="en-US"/>
              <a:pPr/>
              <a:t>‹#›</a:t>
            </a:fld>
            <a:endParaRPr lang="en-US" altLang="en-US"/>
          </a:p>
        </p:txBody>
      </p:sp>
    </p:spTree>
    <p:extLst>
      <p:ext uri="{BB962C8B-B14F-4D97-AF65-F5344CB8AC3E}">
        <p14:creationId xmlns:p14="http://schemas.microsoft.com/office/powerpoint/2010/main" val="905461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yash016/Skin_Lesion_Segmentation_and_Classificatio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618393" y="254123"/>
            <a:ext cx="10058400" cy="1295400"/>
          </a:xfrm>
        </p:spPr>
        <p:txBody>
          <a:bodyPr/>
          <a:lstStyle/>
          <a:p>
            <a:r>
              <a:rPr lang="en-US" sz="4400" dirty="0">
                <a:latin typeface="Palatino Linotype" panose="02040502050505030304" pitchFamily="18" charset="0"/>
              </a:rPr>
              <a:t>Skin Lesion Segmentation and Classification</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1065560" y="3429000"/>
            <a:ext cx="3815407" cy="2382730"/>
          </a:xfrm>
        </p:spPr>
        <p:txBody>
          <a:bodyPr/>
          <a:lstStyle/>
          <a:p>
            <a:pPr marL="0" indent="0">
              <a:buNone/>
            </a:pPr>
            <a:r>
              <a:rPr lang="en-IN" sz="2000" dirty="0">
                <a:latin typeface="Rockwell" panose="02060603020205020403" pitchFamily="18" charset="0"/>
              </a:rPr>
              <a:t>Yash Sahitya - </a:t>
            </a:r>
            <a:r>
              <a:rPr lang="sv-SE" sz="2000" dirty="0">
                <a:latin typeface="Rockwell" panose="02060603020205020403" pitchFamily="18" charset="0"/>
              </a:rPr>
              <a:t>18BIT121</a:t>
            </a:r>
            <a:endParaRPr lang="en-IN" sz="2000" dirty="0">
              <a:latin typeface="Rockwell" panose="02060603020205020403" pitchFamily="18" charset="0"/>
            </a:endParaRPr>
          </a:p>
          <a:p>
            <a:pPr marL="0" indent="0">
              <a:buNone/>
            </a:pPr>
            <a:r>
              <a:rPr lang="en-IN" sz="2000" dirty="0">
                <a:latin typeface="Rockwell" panose="02060603020205020403" pitchFamily="18" charset="0"/>
              </a:rPr>
              <a:t>Neel Gandhi - </a:t>
            </a:r>
            <a:r>
              <a:rPr lang="sv-SE" sz="2000" dirty="0">
                <a:latin typeface="Rockwell" panose="02060603020205020403" pitchFamily="18" charset="0"/>
              </a:rPr>
              <a:t>18BIT078</a:t>
            </a:r>
            <a:endParaRPr lang="en-IN" sz="2000" dirty="0">
              <a:latin typeface="Rockwell" panose="02060603020205020403" pitchFamily="18" charset="0"/>
            </a:endParaRPr>
          </a:p>
          <a:p>
            <a:pPr marL="0" indent="0">
              <a:buNone/>
            </a:pPr>
            <a:r>
              <a:rPr lang="en-IN" sz="2000" dirty="0" err="1">
                <a:latin typeface="Rockwell" panose="02060603020205020403" pitchFamily="18" charset="0"/>
              </a:rPr>
              <a:t>Debayan</a:t>
            </a:r>
            <a:r>
              <a:rPr lang="en-IN" sz="2000" dirty="0">
                <a:latin typeface="Rockwell" panose="02060603020205020403" pitchFamily="18" charset="0"/>
              </a:rPr>
              <a:t> </a:t>
            </a:r>
            <a:r>
              <a:rPr lang="en-IN" sz="2000" dirty="0" err="1">
                <a:latin typeface="Rockwell" panose="02060603020205020403" pitchFamily="18" charset="0"/>
              </a:rPr>
              <a:t>Rakshit</a:t>
            </a:r>
            <a:r>
              <a:rPr lang="en-IN" sz="2000" dirty="0">
                <a:latin typeface="Rockwell" panose="02060603020205020403" pitchFamily="18" charset="0"/>
              </a:rPr>
              <a:t> - </a:t>
            </a:r>
            <a:r>
              <a:rPr lang="sv-SE" sz="2000" dirty="0">
                <a:latin typeface="Rockwell" panose="02060603020205020403" pitchFamily="18" charset="0"/>
              </a:rPr>
              <a:t>18BIT014</a:t>
            </a:r>
            <a:endParaRPr lang="en-IN" sz="2000" dirty="0">
              <a:latin typeface="Rockwell" panose="02060603020205020403" pitchFamily="18" charset="0"/>
            </a:endParaRPr>
          </a:p>
          <a:p>
            <a:pPr marL="0" indent="0">
              <a:buNone/>
            </a:pPr>
            <a:r>
              <a:rPr lang="en-IN" sz="2000" dirty="0" err="1">
                <a:latin typeface="Rockwell" panose="02060603020205020403" pitchFamily="18" charset="0"/>
              </a:rPr>
              <a:t>Shobhit</a:t>
            </a:r>
            <a:r>
              <a:rPr lang="en-IN" sz="2000" dirty="0">
                <a:latin typeface="Rockwell" panose="02060603020205020403" pitchFamily="18" charset="0"/>
              </a:rPr>
              <a:t> Sinha - </a:t>
            </a:r>
            <a:r>
              <a:rPr lang="sv-SE" sz="2000" dirty="0">
                <a:latin typeface="Rockwell" panose="02060603020205020403" pitchFamily="18" charset="0"/>
              </a:rPr>
              <a:t>18BIT103</a:t>
            </a:r>
            <a:endParaRPr lang="en-IN" sz="2000" dirty="0">
              <a:latin typeface="Rockwell" panose="02060603020205020403" pitchFamily="18" charset="0"/>
            </a:endParaRPr>
          </a:p>
          <a:p>
            <a:pPr marL="0" indent="0">
              <a:buNone/>
            </a:pPr>
            <a:r>
              <a:rPr lang="en-IN" sz="2000" dirty="0" err="1">
                <a:latin typeface="Rockwell" panose="02060603020205020403" pitchFamily="18" charset="0"/>
              </a:rPr>
              <a:t>Harikrishna</a:t>
            </a:r>
            <a:r>
              <a:rPr lang="en-IN" sz="2000" dirty="0">
                <a:latin typeface="Rockwell" panose="02060603020205020403" pitchFamily="18" charset="0"/>
              </a:rPr>
              <a:t> Patel - </a:t>
            </a:r>
            <a:r>
              <a:rPr lang="sv-SE" sz="2000" dirty="0">
                <a:latin typeface="Rockwell" panose="02060603020205020403" pitchFamily="18" charset="0"/>
              </a:rPr>
              <a:t>18BIT133D</a:t>
            </a:r>
            <a:endParaRPr lang="en-IN" sz="2000" dirty="0">
              <a:latin typeface="Rockwell" panose="02060603020205020403" pitchFamily="18" charset="0"/>
            </a:endParaRPr>
          </a:p>
          <a:p>
            <a:pPr marL="0" indent="0">
              <a:buNone/>
            </a:pPr>
            <a:r>
              <a:rPr lang="en-IN" sz="2000" dirty="0">
                <a:latin typeface="Rockwell" panose="02060603020205020403" pitchFamily="18" charset="0"/>
              </a:rPr>
              <a:t>Jay Patel - </a:t>
            </a:r>
            <a:r>
              <a:rPr lang="sv-SE" sz="2000" dirty="0">
                <a:latin typeface="Rockwell" panose="02060603020205020403" pitchFamily="18" charset="0"/>
              </a:rPr>
              <a:t>18BIT116</a:t>
            </a:r>
            <a:endParaRPr lang="en-IN" sz="2150" dirty="0">
              <a:latin typeface="Palatino Linotype" panose="02040502050505030304" pitchFamily="18" charset="0"/>
            </a:endParaRPr>
          </a:p>
          <a:p>
            <a:endParaRPr lang="en-US" dirty="0"/>
          </a:p>
          <a:p>
            <a:pPr lvl="2"/>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a:t>
            </a:fld>
            <a:endParaRPr lang="en-US" altLang="en-US"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065560" y="2298908"/>
            <a:ext cx="3039208" cy="584775"/>
          </a:xfrm>
          <a:prstGeom prst="rect">
            <a:avLst/>
          </a:prstGeom>
        </p:spPr>
        <p:txBody>
          <a:bodyPr wrap="square">
            <a:spAutoFit/>
          </a:bodyPr>
          <a:lstStyle/>
          <a:p>
            <a:r>
              <a:rPr lang="en-IN" sz="3200" b="1" i="0" dirty="0">
                <a:solidFill>
                  <a:srgbClr val="7030A0"/>
                </a:solidFill>
                <a:effectLst/>
                <a:latin typeface="-apple-system"/>
              </a:rPr>
              <a:t>Team Mem</a:t>
            </a:r>
            <a:r>
              <a:rPr lang="en-IN" sz="3200" b="1" dirty="0">
                <a:solidFill>
                  <a:srgbClr val="7030A0"/>
                </a:solidFill>
                <a:latin typeface="-apple-system"/>
              </a:rPr>
              <a:t>bers:</a:t>
            </a:r>
            <a:endParaRPr lang="en-IN" sz="3200" b="1" i="0" dirty="0">
              <a:solidFill>
                <a:srgbClr val="7030A0"/>
              </a:solidFill>
              <a:effectLst/>
              <a:latin typeface="-apple-system"/>
            </a:endParaRPr>
          </a:p>
        </p:txBody>
      </p:sp>
      <p:sp>
        <p:nvSpPr>
          <p:cNvPr id="7" name="Rectangle 6">
            <a:extLst>
              <a:ext uri="{FF2B5EF4-FFF2-40B4-BE49-F238E27FC236}">
                <a16:creationId xmlns:a16="http://schemas.microsoft.com/office/drawing/2014/main" id="{CC32E7FA-B659-44AB-9832-8FCDC8D89B6E}"/>
              </a:ext>
            </a:extLst>
          </p:cNvPr>
          <p:cNvSpPr/>
          <p:nvPr/>
        </p:nvSpPr>
        <p:spPr>
          <a:xfrm>
            <a:off x="6180992" y="2266077"/>
            <a:ext cx="5547945" cy="1690461"/>
          </a:xfrm>
          <a:prstGeom prst="rect">
            <a:avLst/>
          </a:prstGeom>
        </p:spPr>
        <p:txBody>
          <a:bodyPr wrap="square">
            <a:spAutoFit/>
          </a:bodyPr>
          <a:lstStyle/>
          <a:p>
            <a:r>
              <a:rPr lang="en-IN" sz="3200" b="1" dirty="0">
                <a:solidFill>
                  <a:srgbClr val="7030A0"/>
                </a:solidFill>
                <a:latin typeface="-apple-system"/>
              </a:rPr>
              <a:t>GitHub Link:</a:t>
            </a:r>
          </a:p>
          <a:p>
            <a:endParaRPr lang="en-IN" sz="3200" b="1" dirty="0">
              <a:solidFill>
                <a:srgbClr val="7030A0"/>
              </a:solidFill>
              <a:latin typeface="-apple-system"/>
            </a:endParaRPr>
          </a:p>
          <a:p>
            <a:r>
              <a:rPr lang="en-IN" sz="2000" dirty="0">
                <a:latin typeface="Rockwell" panose="02060603020205020403" pitchFamily="18" charset="0"/>
                <a:hlinkClick r:id="rId2"/>
              </a:rPr>
              <a:t>https://github.com/yash016/Skin_Lesion_Segmentation_and_Classification</a:t>
            </a:r>
            <a:endParaRPr lang="en-IN" sz="2000" i="0" dirty="0">
              <a:effectLst/>
              <a:latin typeface="Rockwell" panose="02060603020205020403" pitchFamily="18" charset="0"/>
            </a:endParaRPr>
          </a:p>
        </p:txBody>
      </p:sp>
    </p:spTree>
    <p:extLst>
      <p:ext uri="{BB962C8B-B14F-4D97-AF65-F5344CB8AC3E}">
        <p14:creationId xmlns:p14="http://schemas.microsoft.com/office/powerpoint/2010/main" val="229791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7F06-60A5-46B0-A4BD-1DF49D78666B}"/>
              </a:ext>
            </a:extLst>
          </p:cNvPr>
          <p:cNvSpPr>
            <a:spLocks noGrp="1"/>
          </p:cNvSpPr>
          <p:nvPr>
            <p:ph type="title"/>
          </p:nvPr>
        </p:nvSpPr>
        <p:spPr>
          <a:xfrm>
            <a:off x="193183" y="104653"/>
            <a:ext cx="10573555" cy="1495547"/>
          </a:xfrm>
        </p:spPr>
        <p:txBody>
          <a:bodyPr/>
          <a:lstStyle/>
          <a:p>
            <a:r>
              <a:rPr lang="en-US" sz="4800" dirty="0">
                <a:latin typeface="Palatino Linotype" panose="02040502050505030304" pitchFamily="18" charset="0"/>
              </a:rPr>
              <a:t>Proposed Methodology for Skin Lesion Segmentation</a:t>
            </a:r>
          </a:p>
        </p:txBody>
      </p:sp>
      <p:sp>
        <p:nvSpPr>
          <p:cNvPr id="3" name="Text Placeholder 2">
            <a:extLst>
              <a:ext uri="{FF2B5EF4-FFF2-40B4-BE49-F238E27FC236}">
                <a16:creationId xmlns:a16="http://schemas.microsoft.com/office/drawing/2014/main" id="{513496A1-FDE1-454D-935F-DB7CB952B0BC}"/>
              </a:ext>
            </a:extLst>
          </p:cNvPr>
          <p:cNvSpPr>
            <a:spLocks noGrp="1"/>
          </p:cNvSpPr>
          <p:nvPr>
            <p:ph type="body" sz="half" idx="1"/>
          </p:nvPr>
        </p:nvSpPr>
        <p:spPr>
          <a:xfrm>
            <a:off x="193183" y="1726223"/>
            <a:ext cx="7461739" cy="5037992"/>
          </a:xfrm>
        </p:spPr>
        <p:txBody>
          <a:bodyPr/>
          <a:lstStyle/>
          <a:p>
            <a:r>
              <a:rPr lang="en-IN" sz="2400" b="1" dirty="0">
                <a:latin typeface="Palatino Linotype" panose="02040502050505030304" pitchFamily="18" charset="0"/>
              </a:rPr>
              <a:t>U-Net</a:t>
            </a:r>
            <a:r>
              <a:rPr lang="en-IN" sz="2400" dirty="0">
                <a:latin typeface="Palatino Linotype" panose="02040502050505030304" pitchFamily="18" charset="0"/>
              </a:rPr>
              <a:t> in biomedical image segmentation.</a:t>
            </a:r>
          </a:p>
          <a:p>
            <a:r>
              <a:rPr lang="en-IN" sz="2400" dirty="0">
                <a:latin typeface="Palatino Linotype" panose="02040502050505030304" pitchFamily="18" charset="0"/>
              </a:rPr>
              <a:t>The network consists of a </a:t>
            </a:r>
            <a:r>
              <a:rPr lang="en-IN" sz="2400" b="1" dirty="0">
                <a:latin typeface="Palatino Linotype" panose="02040502050505030304" pitchFamily="18" charset="0"/>
              </a:rPr>
              <a:t>contracting path</a:t>
            </a:r>
            <a:r>
              <a:rPr lang="en-IN" sz="2400" dirty="0">
                <a:latin typeface="Palatino Linotype" panose="02040502050505030304" pitchFamily="18" charset="0"/>
              </a:rPr>
              <a:t> and an </a:t>
            </a:r>
            <a:r>
              <a:rPr lang="en-IN" sz="2400" b="1" dirty="0">
                <a:latin typeface="Palatino Linotype" panose="02040502050505030304" pitchFamily="18" charset="0"/>
              </a:rPr>
              <a:t>expansive path</a:t>
            </a:r>
            <a:r>
              <a:rPr lang="en-IN" sz="2400" dirty="0">
                <a:latin typeface="Palatino Linotype" panose="02040502050505030304" pitchFamily="18" charset="0"/>
              </a:rPr>
              <a:t>, which gives it the </a:t>
            </a:r>
            <a:r>
              <a:rPr lang="en-IN" sz="2400" b="1" i="1" dirty="0">
                <a:latin typeface="Palatino Linotype" panose="02040502050505030304" pitchFamily="18" charset="0"/>
              </a:rPr>
              <a:t>u-shaped architecture</a:t>
            </a:r>
            <a:r>
              <a:rPr lang="en-IN" sz="2400" dirty="0">
                <a:latin typeface="Palatino Linotype" panose="02040502050505030304" pitchFamily="18" charset="0"/>
              </a:rPr>
              <a:t>. The contracting path is a typical convolutional network that consists of repeated application of convolutions, each followed by a </a:t>
            </a:r>
            <a:r>
              <a:rPr lang="en-IN" sz="2400" b="1" dirty="0">
                <a:latin typeface="Palatino Linotype" panose="02040502050505030304" pitchFamily="18" charset="0"/>
              </a:rPr>
              <a:t>rectified linear unit (</a:t>
            </a:r>
            <a:r>
              <a:rPr lang="en-IN" sz="2400" b="1" dirty="0" err="1">
                <a:latin typeface="Palatino Linotype" panose="02040502050505030304" pitchFamily="18" charset="0"/>
              </a:rPr>
              <a:t>ReLU</a:t>
            </a:r>
            <a:r>
              <a:rPr lang="en-IN" sz="2400" b="1" dirty="0">
                <a:latin typeface="Palatino Linotype" panose="02040502050505030304" pitchFamily="18" charset="0"/>
              </a:rPr>
              <a:t>)</a:t>
            </a:r>
            <a:r>
              <a:rPr lang="en-IN" sz="2400" dirty="0">
                <a:latin typeface="Palatino Linotype" panose="02040502050505030304" pitchFamily="18" charset="0"/>
              </a:rPr>
              <a:t> and a </a:t>
            </a:r>
            <a:r>
              <a:rPr lang="en-IN" sz="2400" b="1" dirty="0">
                <a:latin typeface="Palatino Linotype" panose="02040502050505030304" pitchFamily="18" charset="0"/>
              </a:rPr>
              <a:t>max pooling operation</a:t>
            </a:r>
            <a:r>
              <a:rPr lang="en-IN" sz="2400" dirty="0">
                <a:latin typeface="Palatino Linotype" panose="02040502050505030304" pitchFamily="18" charset="0"/>
              </a:rPr>
              <a:t>. During the contraction, the spatial information is </a:t>
            </a:r>
            <a:r>
              <a:rPr lang="en-IN" sz="2400" b="1" dirty="0">
                <a:latin typeface="Palatino Linotype" panose="02040502050505030304" pitchFamily="18" charset="0"/>
              </a:rPr>
              <a:t>reduced</a:t>
            </a:r>
            <a:r>
              <a:rPr lang="en-IN" sz="2400" dirty="0">
                <a:latin typeface="Palatino Linotype" panose="02040502050505030304" pitchFamily="18" charset="0"/>
              </a:rPr>
              <a:t> while feature information is </a:t>
            </a:r>
            <a:r>
              <a:rPr lang="en-IN" sz="2400" b="1" dirty="0">
                <a:latin typeface="Palatino Linotype" panose="02040502050505030304" pitchFamily="18" charset="0"/>
              </a:rPr>
              <a:t>increased</a:t>
            </a:r>
            <a:r>
              <a:rPr lang="en-IN" sz="2400" dirty="0">
                <a:latin typeface="Palatino Linotype" panose="02040502050505030304" pitchFamily="18" charset="0"/>
              </a:rPr>
              <a:t>. The expansive pathway combines the feature and spatial information through a sequence of up-convolutions and concatenations with high-resolution features from the contracting path.</a:t>
            </a:r>
          </a:p>
          <a:p>
            <a:endParaRPr lang="en-US" sz="3200" b="1" dirty="0"/>
          </a:p>
          <a:p>
            <a:pPr marL="0" indent="0">
              <a:buNone/>
            </a:pPr>
            <a:endParaRPr lang="en-US" dirty="0"/>
          </a:p>
        </p:txBody>
      </p:sp>
      <p:sp>
        <p:nvSpPr>
          <p:cNvPr id="5" name="Slide Number Placeholder 4">
            <a:extLst>
              <a:ext uri="{FF2B5EF4-FFF2-40B4-BE49-F238E27FC236}">
                <a16:creationId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10</a:t>
            </a:fld>
            <a:endParaRPr lang="en-US" altLang="en-US" dirty="0">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2ACAB66-718D-4792-89E2-758042D8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175" y="2242038"/>
            <a:ext cx="4129825" cy="4006362"/>
          </a:xfrm>
          <a:prstGeom prst="rect">
            <a:avLst/>
          </a:prstGeom>
        </p:spPr>
      </p:pic>
    </p:spTree>
    <p:extLst>
      <p:ext uri="{BB962C8B-B14F-4D97-AF65-F5344CB8AC3E}">
        <p14:creationId xmlns:p14="http://schemas.microsoft.com/office/powerpoint/2010/main" val="10612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7F06-60A5-46B0-A4BD-1DF49D78666B}"/>
              </a:ext>
            </a:extLst>
          </p:cNvPr>
          <p:cNvSpPr>
            <a:spLocks noGrp="1"/>
          </p:cNvSpPr>
          <p:nvPr>
            <p:ph type="title"/>
          </p:nvPr>
        </p:nvSpPr>
        <p:spPr>
          <a:xfrm>
            <a:off x="196042" y="346625"/>
            <a:ext cx="10635089" cy="1269839"/>
          </a:xfrm>
        </p:spPr>
        <p:txBody>
          <a:bodyPr/>
          <a:lstStyle/>
          <a:p>
            <a:r>
              <a:rPr lang="en-US" sz="4800" dirty="0">
                <a:latin typeface="Palatino Linotype" panose="02040502050505030304" pitchFamily="18" charset="0"/>
              </a:rPr>
              <a:t>Proposed Methodology for Skin Lesion Segmentation</a:t>
            </a:r>
          </a:p>
        </p:txBody>
      </p:sp>
      <p:sp>
        <p:nvSpPr>
          <p:cNvPr id="3" name="Text Placeholder 2">
            <a:extLst>
              <a:ext uri="{FF2B5EF4-FFF2-40B4-BE49-F238E27FC236}">
                <a16:creationId xmlns:a16="http://schemas.microsoft.com/office/drawing/2014/main" id="{513496A1-FDE1-454D-935F-DB7CB952B0BC}"/>
              </a:ext>
            </a:extLst>
          </p:cNvPr>
          <p:cNvSpPr>
            <a:spLocks noGrp="1"/>
          </p:cNvSpPr>
          <p:nvPr>
            <p:ph type="body" sz="half" idx="1"/>
          </p:nvPr>
        </p:nvSpPr>
        <p:spPr>
          <a:xfrm>
            <a:off x="90153" y="1616464"/>
            <a:ext cx="7981186" cy="5241536"/>
          </a:xfrm>
        </p:spPr>
        <p:txBody>
          <a:bodyPr/>
          <a:lstStyle/>
          <a:p>
            <a:r>
              <a:rPr lang="en-US" sz="2300" b="1" dirty="0">
                <a:latin typeface="Palatino Linotype" panose="02040502050505030304" pitchFamily="18" charset="0"/>
              </a:rPr>
              <a:t>Fully Convolutional Networks</a:t>
            </a:r>
            <a:r>
              <a:rPr lang="en-US" sz="2300" dirty="0">
                <a:latin typeface="Palatino Linotype" panose="02040502050505030304" pitchFamily="18" charset="0"/>
              </a:rPr>
              <a:t>, or </a:t>
            </a:r>
            <a:r>
              <a:rPr lang="en-US" sz="2300" b="1" dirty="0">
                <a:latin typeface="Palatino Linotype" panose="02040502050505030304" pitchFamily="18" charset="0"/>
              </a:rPr>
              <a:t>FCNs</a:t>
            </a:r>
            <a:r>
              <a:rPr lang="en-US" sz="2300" dirty="0">
                <a:latin typeface="Palatino Linotype" panose="02040502050505030304" pitchFamily="18" charset="0"/>
              </a:rPr>
              <a:t>, are an architecture used mainly for semantic segmentation. They employ solely locally connected layers, such as </a:t>
            </a:r>
            <a:r>
              <a:rPr lang="en-US" sz="2300" b="1" dirty="0">
                <a:latin typeface="Palatino Linotype" panose="02040502050505030304" pitchFamily="18" charset="0"/>
              </a:rPr>
              <a:t>convolution, pooling </a:t>
            </a:r>
            <a:r>
              <a:rPr lang="en-US" sz="2300" dirty="0">
                <a:latin typeface="Palatino Linotype" panose="02040502050505030304" pitchFamily="18" charset="0"/>
              </a:rPr>
              <a:t>and </a:t>
            </a:r>
            <a:r>
              <a:rPr lang="en-US" sz="2300" b="1" dirty="0">
                <a:latin typeface="Palatino Linotype" panose="02040502050505030304" pitchFamily="18" charset="0"/>
              </a:rPr>
              <a:t>up sampling</a:t>
            </a:r>
            <a:r>
              <a:rPr lang="en-US" sz="2300" dirty="0">
                <a:latin typeface="Palatino Linotype" panose="02040502050505030304" pitchFamily="18" charset="0"/>
              </a:rPr>
              <a:t>. Avoiding the use of dense layers means less parameters (making the networks faster to train). It also means an FCN can work for variable image sizes given all connections are local.</a:t>
            </a:r>
          </a:p>
          <a:p>
            <a:r>
              <a:rPr lang="en-US" sz="2300" dirty="0">
                <a:latin typeface="Palatino Linotype" panose="02040502050505030304" pitchFamily="18" charset="0"/>
              </a:rPr>
              <a:t>The network consists of a </a:t>
            </a:r>
            <a:r>
              <a:rPr lang="en-US" sz="2300" b="1" dirty="0">
                <a:latin typeface="Palatino Linotype" panose="02040502050505030304" pitchFamily="18" charset="0"/>
              </a:rPr>
              <a:t>down sampling</a:t>
            </a:r>
            <a:r>
              <a:rPr lang="en-US" sz="2300" dirty="0">
                <a:latin typeface="Palatino Linotype" panose="02040502050505030304" pitchFamily="18" charset="0"/>
              </a:rPr>
              <a:t> path, used to extract and interpret the context, and an </a:t>
            </a:r>
            <a:r>
              <a:rPr lang="en-US" sz="2300" b="1" dirty="0">
                <a:latin typeface="Palatino Linotype" panose="02040502050505030304" pitchFamily="18" charset="0"/>
              </a:rPr>
              <a:t>up sampling </a:t>
            </a:r>
            <a:r>
              <a:rPr lang="en-US" sz="2300" dirty="0">
                <a:latin typeface="Palatino Linotype" panose="02040502050505030304" pitchFamily="18" charset="0"/>
              </a:rPr>
              <a:t>path, which allows for localization.</a:t>
            </a:r>
          </a:p>
          <a:p>
            <a:r>
              <a:rPr lang="en-US" sz="2300" dirty="0">
                <a:latin typeface="Palatino Linotype" panose="02040502050505030304" pitchFamily="18" charset="0"/>
              </a:rPr>
              <a:t>FCNs also employ skip connections to recover the fine-grained spatial information lost in the down sampling path.</a:t>
            </a:r>
          </a:p>
          <a:p>
            <a:endParaRPr lang="en-US" sz="3200" b="1" dirty="0"/>
          </a:p>
          <a:p>
            <a:pPr marL="0" indent="0">
              <a:buNone/>
            </a:pPr>
            <a:endParaRPr lang="en-US" dirty="0"/>
          </a:p>
        </p:txBody>
      </p:sp>
      <p:sp>
        <p:nvSpPr>
          <p:cNvPr id="5" name="Slide Number Placeholder 4">
            <a:extLst>
              <a:ext uri="{FF2B5EF4-FFF2-40B4-BE49-F238E27FC236}">
                <a16:creationId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11</a:t>
            </a:fld>
            <a:endParaRPr lang="en-US" altLang="en-US" dirty="0">
              <a:solidFill>
                <a:srgbClr val="000000"/>
              </a:solidFill>
              <a:latin typeface="Arial" panose="020B0604020202020204" pitchFamily="34" charset="0"/>
              <a:cs typeface="Arial" panose="020B0604020202020204" pitchFamily="34" charset="0"/>
            </a:endParaRPr>
          </a:p>
        </p:txBody>
      </p:sp>
      <p:pic>
        <p:nvPicPr>
          <p:cNvPr id="1028" name="Picture 4" descr="https://paperswithcode.com/media/methods/new_alex-model.jpg">
            <a:extLst>
              <a:ext uri="{FF2B5EF4-FFF2-40B4-BE49-F238E27FC236}">
                <a16:creationId xmlns:a16="http://schemas.microsoft.com/office/drawing/2014/main" id="{FDBAE7AC-A768-4F5F-AF85-35B819C8F6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0103" y="2546025"/>
            <a:ext cx="4131897" cy="253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5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7F06-60A5-46B0-A4BD-1DF49D78666B}"/>
              </a:ext>
            </a:extLst>
          </p:cNvPr>
          <p:cNvSpPr>
            <a:spLocks noGrp="1"/>
          </p:cNvSpPr>
          <p:nvPr>
            <p:ph type="title"/>
          </p:nvPr>
        </p:nvSpPr>
        <p:spPr>
          <a:xfrm>
            <a:off x="103031" y="281355"/>
            <a:ext cx="10564969" cy="1386254"/>
          </a:xfrm>
        </p:spPr>
        <p:txBody>
          <a:bodyPr/>
          <a:lstStyle/>
          <a:p>
            <a:r>
              <a:rPr lang="en-US" sz="4800" dirty="0">
                <a:latin typeface="Palatino Linotype" panose="02040502050505030304" pitchFamily="18" charset="0"/>
              </a:rPr>
              <a:t>Proposed Methodology for Skin Lesion Classification</a:t>
            </a:r>
          </a:p>
        </p:txBody>
      </p:sp>
      <p:sp>
        <p:nvSpPr>
          <p:cNvPr id="3" name="Text Placeholder 2">
            <a:extLst>
              <a:ext uri="{FF2B5EF4-FFF2-40B4-BE49-F238E27FC236}">
                <a16:creationId xmlns:a16="http://schemas.microsoft.com/office/drawing/2014/main" id="{513496A1-FDE1-454D-935F-DB7CB952B0BC}"/>
              </a:ext>
            </a:extLst>
          </p:cNvPr>
          <p:cNvSpPr>
            <a:spLocks noGrp="1"/>
          </p:cNvSpPr>
          <p:nvPr>
            <p:ph type="body" sz="half" idx="1"/>
          </p:nvPr>
        </p:nvSpPr>
        <p:spPr>
          <a:xfrm>
            <a:off x="103031" y="1820008"/>
            <a:ext cx="10776439" cy="5037992"/>
          </a:xfrm>
        </p:spPr>
        <p:txBody>
          <a:bodyPr/>
          <a:lstStyle/>
          <a:p>
            <a:r>
              <a:rPr lang="en-US" sz="2400" b="1" dirty="0">
                <a:latin typeface="Palatino Linotype" panose="02040502050505030304" pitchFamily="18" charset="0"/>
              </a:rPr>
              <a:t>The proposed architecture of Convolutional Neural Network for Skin Lesion Classification is shown as below:</a:t>
            </a:r>
            <a:endParaRPr lang="en-US" sz="3200" b="1" dirty="0">
              <a:latin typeface="Palatino Linotype" panose="02040502050505030304" pitchFamily="18" charset="0"/>
            </a:endParaRPr>
          </a:p>
          <a:p>
            <a:pPr marL="0" indent="0">
              <a:buNone/>
            </a:pPr>
            <a:endParaRPr lang="en-US" dirty="0"/>
          </a:p>
        </p:txBody>
      </p:sp>
      <p:sp>
        <p:nvSpPr>
          <p:cNvPr id="5" name="Slide Number Placeholder 4">
            <a:extLst>
              <a:ext uri="{FF2B5EF4-FFF2-40B4-BE49-F238E27FC236}">
                <a16:creationId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12</a:t>
            </a:fld>
            <a:endParaRPr lang="en-US" altLang="en-US"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D67F058-AF42-4CE1-B3F0-CBB78BD92346}"/>
              </a:ext>
            </a:extLst>
          </p:cNvPr>
          <p:cNvPicPr>
            <a:picLocks noChangeAspect="1"/>
          </p:cNvPicPr>
          <p:nvPr/>
        </p:nvPicPr>
        <p:blipFill rotWithShape="1">
          <a:blip r:embed="rId2">
            <a:extLst>
              <a:ext uri="{28A0092B-C50C-407E-A947-70E740481C1C}">
                <a14:useLocalDpi xmlns:a14="http://schemas.microsoft.com/office/drawing/2010/main" val="0"/>
              </a:ext>
            </a:extLst>
          </a:blip>
          <a:srcRect r="50666" b="4005"/>
          <a:stretch/>
        </p:blipFill>
        <p:spPr>
          <a:xfrm>
            <a:off x="450761" y="3271234"/>
            <a:ext cx="11410062" cy="685303"/>
          </a:xfrm>
          <a:prstGeom prst="rect">
            <a:avLst/>
          </a:prstGeom>
        </p:spPr>
      </p:pic>
      <p:pic>
        <p:nvPicPr>
          <p:cNvPr id="11" name="Picture 10">
            <a:extLst>
              <a:ext uri="{FF2B5EF4-FFF2-40B4-BE49-F238E27FC236}">
                <a16:creationId xmlns:a16="http://schemas.microsoft.com/office/drawing/2014/main" id="{7EEB2B97-E387-42AC-988D-A68A1AD3E34A}"/>
              </a:ext>
            </a:extLst>
          </p:cNvPr>
          <p:cNvPicPr>
            <a:picLocks noChangeAspect="1"/>
          </p:cNvPicPr>
          <p:nvPr/>
        </p:nvPicPr>
        <p:blipFill rotWithShape="1">
          <a:blip r:embed="rId2">
            <a:extLst>
              <a:ext uri="{28A0092B-C50C-407E-A947-70E740481C1C}">
                <a14:useLocalDpi xmlns:a14="http://schemas.microsoft.com/office/drawing/2010/main" val="0"/>
              </a:ext>
            </a:extLst>
          </a:blip>
          <a:srcRect l="49327"/>
          <a:stretch/>
        </p:blipFill>
        <p:spPr>
          <a:xfrm>
            <a:off x="331177" y="4920054"/>
            <a:ext cx="11529646" cy="685303"/>
          </a:xfrm>
          <a:prstGeom prst="rect">
            <a:avLst/>
          </a:prstGeom>
        </p:spPr>
      </p:pic>
    </p:spTree>
    <p:extLst>
      <p:ext uri="{BB962C8B-B14F-4D97-AF65-F5344CB8AC3E}">
        <p14:creationId xmlns:p14="http://schemas.microsoft.com/office/powerpoint/2010/main" val="196694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412087" y="405217"/>
            <a:ext cx="10440473" cy="1295400"/>
          </a:xfrm>
        </p:spPr>
        <p:txBody>
          <a:bodyPr/>
          <a:lstStyle/>
          <a:p>
            <a:r>
              <a:rPr lang="en-US" sz="4800" dirty="0">
                <a:latin typeface="Palatino Linotype" panose="02040502050505030304" pitchFamily="18" charset="0"/>
              </a:rPr>
              <a:t>Results of Skin Lesion Segmentation(FCN)</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13</a:t>
            </a:fld>
            <a:endParaRPr lang="en-US" altLang="en-US">
              <a:solidFill>
                <a:srgbClr val="000000"/>
              </a:solidFill>
              <a:latin typeface="Arial" panose="020B0604020202020204" pitchFamily="34" charset="0"/>
              <a:cs typeface="Arial" panose="020B060402020202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765422"/>
              </p:ext>
            </p:extLst>
          </p:nvPr>
        </p:nvGraphicFramePr>
        <p:xfrm>
          <a:off x="609600" y="2369713"/>
          <a:ext cx="4516192" cy="3878686"/>
        </p:xfrm>
        <a:graphic>
          <a:graphicData uri="http://schemas.openxmlformats.org/drawingml/2006/table">
            <a:tbl>
              <a:tblPr firstRow="1" bandRow="1">
                <a:tableStyleId>{5C22544A-7EE6-4342-B048-85BDC9FD1C3A}</a:tableStyleId>
              </a:tblPr>
              <a:tblGrid>
                <a:gridCol w="2258096">
                  <a:extLst>
                    <a:ext uri="{9D8B030D-6E8A-4147-A177-3AD203B41FA5}">
                      <a16:colId xmlns:a16="http://schemas.microsoft.com/office/drawing/2014/main" val="20000"/>
                    </a:ext>
                  </a:extLst>
                </a:gridCol>
                <a:gridCol w="2258096">
                  <a:extLst>
                    <a:ext uri="{9D8B030D-6E8A-4147-A177-3AD203B41FA5}">
                      <a16:colId xmlns:a16="http://schemas.microsoft.com/office/drawing/2014/main" val="20001"/>
                    </a:ext>
                  </a:extLst>
                </a:gridCol>
              </a:tblGrid>
              <a:tr h="554098">
                <a:tc>
                  <a:txBody>
                    <a:bodyPr/>
                    <a:lstStyle/>
                    <a:p>
                      <a:r>
                        <a:rPr lang="en-IN" dirty="0"/>
                        <a:t>Parameters</a:t>
                      </a:r>
                    </a:p>
                  </a:txBody>
                  <a:tcPr/>
                </a:tc>
                <a:tc>
                  <a:txBody>
                    <a:bodyPr/>
                    <a:lstStyle/>
                    <a:p>
                      <a:r>
                        <a:rPr lang="en-IN" dirty="0"/>
                        <a:t>Values</a:t>
                      </a:r>
                    </a:p>
                  </a:txBody>
                  <a:tcPr/>
                </a:tc>
                <a:extLst>
                  <a:ext uri="{0D108BD9-81ED-4DB2-BD59-A6C34878D82A}">
                    <a16:rowId xmlns:a16="http://schemas.microsoft.com/office/drawing/2014/main" val="10000"/>
                  </a:ext>
                </a:extLst>
              </a:tr>
              <a:tr h="554098">
                <a:tc>
                  <a:txBody>
                    <a:bodyPr/>
                    <a:lstStyle/>
                    <a:p>
                      <a:r>
                        <a:rPr lang="en-IN" dirty="0"/>
                        <a:t>IOU: </a:t>
                      </a:r>
                    </a:p>
                  </a:txBody>
                  <a:tcPr/>
                </a:tc>
                <a:tc>
                  <a:txBody>
                    <a:bodyPr/>
                    <a:lstStyle/>
                    <a:p>
                      <a:r>
                        <a:rPr lang="en-IN" dirty="0"/>
                        <a:t>95.06</a:t>
                      </a:r>
                    </a:p>
                  </a:txBody>
                  <a:tcPr/>
                </a:tc>
                <a:extLst>
                  <a:ext uri="{0D108BD9-81ED-4DB2-BD59-A6C34878D82A}">
                    <a16:rowId xmlns:a16="http://schemas.microsoft.com/office/drawing/2014/main" val="10001"/>
                  </a:ext>
                </a:extLst>
              </a:tr>
              <a:tr h="554098">
                <a:tc>
                  <a:txBody>
                    <a:bodyPr/>
                    <a:lstStyle/>
                    <a:p>
                      <a:r>
                        <a:rPr lang="en-IN" dirty="0"/>
                        <a:t>Dice </a:t>
                      </a:r>
                      <a:r>
                        <a:rPr lang="en-IN" dirty="0" err="1"/>
                        <a:t>Coeff</a:t>
                      </a:r>
                      <a:r>
                        <a:rPr lang="en-IN" dirty="0"/>
                        <a:t>:</a:t>
                      </a:r>
                    </a:p>
                  </a:txBody>
                  <a:tcPr/>
                </a:tc>
                <a:tc>
                  <a:txBody>
                    <a:bodyPr/>
                    <a:lstStyle/>
                    <a:p>
                      <a:r>
                        <a:rPr lang="en-IN" dirty="0"/>
                        <a:t>77.43 </a:t>
                      </a:r>
                    </a:p>
                  </a:txBody>
                  <a:tcPr/>
                </a:tc>
                <a:extLst>
                  <a:ext uri="{0D108BD9-81ED-4DB2-BD59-A6C34878D82A}">
                    <a16:rowId xmlns:a16="http://schemas.microsoft.com/office/drawing/2014/main" val="10002"/>
                  </a:ext>
                </a:extLst>
              </a:tr>
              <a:tr h="554098">
                <a:tc>
                  <a:txBody>
                    <a:bodyPr/>
                    <a:lstStyle/>
                    <a:p>
                      <a:r>
                        <a:rPr lang="en-IN" dirty="0"/>
                        <a:t>Precision: </a:t>
                      </a:r>
                    </a:p>
                  </a:txBody>
                  <a:tcPr/>
                </a:tc>
                <a:tc>
                  <a:txBody>
                    <a:bodyPr/>
                    <a:lstStyle/>
                    <a:p>
                      <a:r>
                        <a:rPr lang="en-IN" dirty="0"/>
                        <a:t>95.67</a:t>
                      </a:r>
                    </a:p>
                  </a:txBody>
                  <a:tcPr/>
                </a:tc>
                <a:extLst>
                  <a:ext uri="{0D108BD9-81ED-4DB2-BD59-A6C34878D82A}">
                    <a16:rowId xmlns:a16="http://schemas.microsoft.com/office/drawing/2014/main" val="10003"/>
                  </a:ext>
                </a:extLst>
              </a:tr>
              <a:tr h="554098">
                <a:tc>
                  <a:txBody>
                    <a:bodyPr/>
                    <a:lstStyle/>
                    <a:p>
                      <a:r>
                        <a:rPr lang="en-IN" dirty="0"/>
                        <a:t>Recall: </a:t>
                      </a:r>
                    </a:p>
                  </a:txBody>
                  <a:tcPr/>
                </a:tc>
                <a:tc>
                  <a:txBody>
                    <a:bodyPr/>
                    <a:lstStyle/>
                    <a:p>
                      <a:r>
                        <a:rPr lang="en-IN" dirty="0"/>
                        <a:t>93.37</a:t>
                      </a:r>
                    </a:p>
                  </a:txBody>
                  <a:tcPr/>
                </a:tc>
                <a:extLst>
                  <a:ext uri="{0D108BD9-81ED-4DB2-BD59-A6C34878D82A}">
                    <a16:rowId xmlns:a16="http://schemas.microsoft.com/office/drawing/2014/main" val="10004"/>
                  </a:ext>
                </a:extLst>
              </a:tr>
              <a:tr h="554098">
                <a:tc>
                  <a:txBody>
                    <a:bodyPr/>
                    <a:lstStyle/>
                    <a:p>
                      <a:r>
                        <a:rPr lang="en-IN" dirty="0"/>
                        <a:t>Accuracy: </a:t>
                      </a:r>
                    </a:p>
                  </a:txBody>
                  <a:tcPr/>
                </a:tc>
                <a:tc>
                  <a:txBody>
                    <a:bodyPr/>
                    <a:lstStyle/>
                    <a:p>
                      <a:r>
                        <a:rPr lang="en-IN" dirty="0"/>
                        <a:t>96.57</a:t>
                      </a:r>
                    </a:p>
                  </a:txBody>
                  <a:tcPr/>
                </a:tc>
                <a:extLst>
                  <a:ext uri="{0D108BD9-81ED-4DB2-BD59-A6C34878D82A}">
                    <a16:rowId xmlns:a16="http://schemas.microsoft.com/office/drawing/2014/main" val="10005"/>
                  </a:ext>
                </a:extLst>
              </a:tr>
              <a:tr h="554098">
                <a:tc>
                  <a:txBody>
                    <a:bodyPr/>
                    <a:lstStyle/>
                    <a:p>
                      <a:r>
                        <a:rPr lang="en-IN" dirty="0"/>
                        <a:t>Loss: </a:t>
                      </a:r>
                    </a:p>
                  </a:txBody>
                  <a:tcPr/>
                </a:tc>
                <a:tc>
                  <a:txBody>
                    <a:bodyPr/>
                    <a:lstStyle/>
                    <a:p>
                      <a:r>
                        <a:rPr lang="en-IN" dirty="0"/>
                        <a:t>4.94 </a:t>
                      </a:r>
                    </a:p>
                  </a:txBody>
                  <a:tcPr/>
                </a:tc>
                <a:extLst>
                  <a:ext uri="{0D108BD9-81ED-4DB2-BD59-A6C34878D82A}">
                    <a16:rowId xmlns:a16="http://schemas.microsoft.com/office/drawing/2014/main" val="10006"/>
                  </a:ext>
                </a:extLst>
              </a:tr>
            </a:tbl>
          </a:graphicData>
        </a:graphic>
      </p:graphicFrame>
      <p:graphicFrame>
        <p:nvGraphicFramePr>
          <p:cNvPr id="11" name="Content Placeholder 4"/>
          <p:cNvGraphicFramePr>
            <a:graphicFrameLocks/>
          </p:cNvGraphicFramePr>
          <p:nvPr>
            <p:extLst>
              <p:ext uri="{D42A27DB-BD31-4B8C-83A1-F6EECF244321}">
                <p14:modId xmlns:p14="http://schemas.microsoft.com/office/powerpoint/2010/main" val="1123036641"/>
              </p:ext>
            </p:extLst>
          </p:nvPr>
        </p:nvGraphicFramePr>
        <p:xfrm>
          <a:off x="5939307" y="2369714"/>
          <a:ext cx="4516192" cy="3878686"/>
        </p:xfrm>
        <a:graphic>
          <a:graphicData uri="http://schemas.openxmlformats.org/drawingml/2006/table">
            <a:tbl>
              <a:tblPr firstRow="1" bandRow="1">
                <a:tableStyleId>{5C22544A-7EE6-4342-B048-85BDC9FD1C3A}</a:tableStyleId>
              </a:tblPr>
              <a:tblGrid>
                <a:gridCol w="2258096">
                  <a:extLst>
                    <a:ext uri="{9D8B030D-6E8A-4147-A177-3AD203B41FA5}">
                      <a16:colId xmlns:a16="http://schemas.microsoft.com/office/drawing/2014/main" val="20000"/>
                    </a:ext>
                  </a:extLst>
                </a:gridCol>
                <a:gridCol w="2258096">
                  <a:extLst>
                    <a:ext uri="{9D8B030D-6E8A-4147-A177-3AD203B41FA5}">
                      <a16:colId xmlns:a16="http://schemas.microsoft.com/office/drawing/2014/main" val="20001"/>
                    </a:ext>
                  </a:extLst>
                </a:gridCol>
              </a:tblGrid>
              <a:tr h="554098">
                <a:tc>
                  <a:txBody>
                    <a:bodyPr/>
                    <a:lstStyle/>
                    <a:p>
                      <a:r>
                        <a:rPr lang="en-IN" dirty="0"/>
                        <a:t>Parameters</a:t>
                      </a:r>
                    </a:p>
                  </a:txBody>
                  <a:tcPr/>
                </a:tc>
                <a:tc>
                  <a:txBody>
                    <a:bodyPr/>
                    <a:lstStyle/>
                    <a:p>
                      <a:r>
                        <a:rPr lang="en-IN" dirty="0"/>
                        <a:t>Values</a:t>
                      </a:r>
                    </a:p>
                  </a:txBody>
                  <a:tcPr/>
                </a:tc>
                <a:extLst>
                  <a:ext uri="{0D108BD9-81ED-4DB2-BD59-A6C34878D82A}">
                    <a16:rowId xmlns:a16="http://schemas.microsoft.com/office/drawing/2014/main" val="10000"/>
                  </a:ext>
                </a:extLst>
              </a:tr>
              <a:tr h="554098">
                <a:tc>
                  <a:txBody>
                    <a:bodyPr/>
                    <a:lstStyle/>
                    <a:p>
                      <a:r>
                        <a:rPr lang="en-IN" dirty="0"/>
                        <a:t>IOU: </a:t>
                      </a:r>
                    </a:p>
                  </a:txBody>
                  <a:tcPr/>
                </a:tc>
                <a:tc>
                  <a:txBody>
                    <a:bodyPr/>
                    <a:lstStyle/>
                    <a:p>
                      <a:r>
                        <a:rPr lang="en-IN" dirty="0"/>
                        <a:t>94.08 </a:t>
                      </a:r>
                    </a:p>
                  </a:txBody>
                  <a:tcPr/>
                </a:tc>
                <a:extLst>
                  <a:ext uri="{0D108BD9-81ED-4DB2-BD59-A6C34878D82A}">
                    <a16:rowId xmlns:a16="http://schemas.microsoft.com/office/drawing/2014/main" val="10001"/>
                  </a:ext>
                </a:extLst>
              </a:tr>
              <a:tr h="554098">
                <a:tc>
                  <a:txBody>
                    <a:bodyPr/>
                    <a:lstStyle/>
                    <a:p>
                      <a:r>
                        <a:rPr lang="en-IN" dirty="0"/>
                        <a:t>Dice </a:t>
                      </a:r>
                      <a:r>
                        <a:rPr lang="en-IN" dirty="0" err="1"/>
                        <a:t>Coeff</a:t>
                      </a:r>
                      <a:r>
                        <a:rPr lang="en-IN" dirty="0"/>
                        <a:t>:</a:t>
                      </a:r>
                    </a:p>
                  </a:txBody>
                  <a:tcPr/>
                </a:tc>
                <a:tc>
                  <a:txBody>
                    <a:bodyPr/>
                    <a:lstStyle/>
                    <a:p>
                      <a:r>
                        <a:rPr lang="en-IN" dirty="0"/>
                        <a:t>76.05</a:t>
                      </a:r>
                    </a:p>
                  </a:txBody>
                  <a:tcPr/>
                </a:tc>
                <a:extLst>
                  <a:ext uri="{0D108BD9-81ED-4DB2-BD59-A6C34878D82A}">
                    <a16:rowId xmlns:a16="http://schemas.microsoft.com/office/drawing/2014/main" val="10002"/>
                  </a:ext>
                </a:extLst>
              </a:tr>
              <a:tr h="554098">
                <a:tc>
                  <a:txBody>
                    <a:bodyPr/>
                    <a:lstStyle/>
                    <a:p>
                      <a:r>
                        <a:rPr lang="en-IN" dirty="0"/>
                        <a:t>Precision: </a:t>
                      </a:r>
                    </a:p>
                  </a:txBody>
                  <a:tcPr/>
                </a:tc>
                <a:tc>
                  <a:txBody>
                    <a:bodyPr/>
                    <a:lstStyle/>
                    <a:p>
                      <a:r>
                        <a:rPr lang="en-IN" dirty="0"/>
                        <a:t>91.94</a:t>
                      </a:r>
                    </a:p>
                  </a:txBody>
                  <a:tcPr/>
                </a:tc>
                <a:extLst>
                  <a:ext uri="{0D108BD9-81ED-4DB2-BD59-A6C34878D82A}">
                    <a16:rowId xmlns:a16="http://schemas.microsoft.com/office/drawing/2014/main" val="10003"/>
                  </a:ext>
                </a:extLst>
              </a:tr>
              <a:tr h="554098">
                <a:tc>
                  <a:txBody>
                    <a:bodyPr/>
                    <a:lstStyle/>
                    <a:p>
                      <a:r>
                        <a:rPr lang="en-IN" dirty="0"/>
                        <a:t>Recall: </a:t>
                      </a:r>
                    </a:p>
                  </a:txBody>
                  <a:tcPr/>
                </a:tc>
                <a:tc>
                  <a:txBody>
                    <a:bodyPr/>
                    <a:lstStyle/>
                    <a:p>
                      <a:r>
                        <a:rPr lang="en-IN" dirty="0"/>
                        <a:t>92.89</a:t>
                      </a:r>
                    </a:p>
                  </a:txBody>
                  <a:tcPr/>
                </a:tc>
                <a:extLst>
                  <a:ext uri="{0D108BD9-81ED-4DB2-BD59-A6C34878D82A}">
                    <a16:rowId xmlns:a16="http://schemas.microsoft.com/office/drawing/2014/main" val="10004"/>
                  </a:ext>
                </a:extLst>
              </a:tr>
              <a:tr h="554098">
                <a:tc>
                  <a:txBody>
                    <a:bodyPr/>
                    <a:lstStyle/>
                    <a:p>
                      <a:r>
                        <a:rPr lang="en-IN" dirty="0"/>
                        <a:t>Accuracy: </a:t>
                      </a:r>
                    </a:p>
                  </a:txBody>
                  <a:tcPr/>
                </a:tc>
                <a:tc>
                  <a:txBody>
                    <a:bodyPr/>
                    <a:lstStyle/>
                    <a:p>
                      <a:r>
                        <a:rPr lang="en-IN" dirty="0"/>
                        <a:t>95.22</a:t>
                      </a:r>
                    </a:p>
                  </a:txBody>
                  <a:tcPr/>
                </a:tc>
                <a:extLst>
                  <a:ext uri="{0D108BD9-81ED-4DB2-BD59-A6C34878D82A}">
                    <a16:rowId xmlns:a16="http://schemas.microsoft.com/office/drawing/2014/main" val="10005"/>
                  </a:ext>
                </a:extLst>
              </a:tr>
              <a:tr h="554098">
                <a:tc>
                  <a:txBody>
                    <a:bodyPr/>
                    <a:lstStyle/>
                    <a:p>
                      <a:r>
                        <a:rPr lang="en-IN" dirty="0"/>
                        <a:t>Loss: </a:t>
                      </a:r>
                    </a:p>
                  </a:txBody>
                  <a:tcPr/>
                </a:tc>
                <a:tc>
                  <a:txBody>
                    <a:bodyPr/>
                    <a:lstStyle/>
                    <a:p>
                      <a:r>
                        <a:rPr lang="en-IN" dirty="0"/>
                        <a:t>5.92</a:t>
                      </a:r>
                    </a:p>
                  </a:txBody>
                  <a:tcPr/>
                </a:tc>
                <a:extLst>
                  <a:ext uri="{0D108BD9-81ED-4DB2-BD59-A6C34878D82A}">
                    <a16:rowId xmlns:a16="http://schemas.microsoft.com/office/drawing/2014/main" val="10006"/>
                  </a:ext>
                </a:extLst>
              </a:tr>
            </a:tbl>
          </a:graphicData>
        </a:graphic>
      </p:graphicFrame>
      <p:sp>
        <p:nvSpPr>
          <p:cNvPr id="12" name="Rectangle 11"/>
          <p:cNvSpPr/>
          <p:nvPr/>
        </p:nvSpPr>
        <p:spPr>
          <a:xfrm>
            <a:off x="2126985" y="1750385"/>
            <a:ext cx="1112228" cy="369332"/>
          </a:xfrm>
          <a:prstGeom prst="rect">
            <a:avLst/>
          </a:prstGeom>
        </p:spPr>
        <p:txBody>
          <a:bodyPr wrap="none">
            <a:spAutoFit/>
          </a:bodyPr>
          <a:lstStyle/>
          <a:p>
            <a:r>
              <a:rPr lang="en-IN" dirty="0"/>
              <a:t>Train Set</a:t>
            </a:r>
          </a:p>
        </p:txBody>
      </p:sp>
      <p:sp>
        <p:nvSpPr>
          <p:cNvPr id="13" name="Rectangle 12"/>
          <p:cNvSpPr/>
          <p:nvPr/>
        </p:nvSpPr>
        <p:spPr>
          <a:xfrm>
            <a:off x="7719308" y="1750385"/>
            <a:ext cx="1018292" cy="369332"/>
          </a:xfrm>
          <a:prstGeom prst="rect">
            <a:avLst/>
          </a:prstGeom>
        </p:spPr>
        <p:txBody>
          <a:bodyPr wrap="none">
            <a:spAutoFit/>
          </a:bodyPr>
          <a:lstStyle/>
          <a:p>
            <a:r>
              <a:rPr lang="en-IN" dirty="0"/>
              <a:t>Test Set</a:t>
            </a:r>
          </a:p>
        </p:txBody>
      </p:sp>
    </p:spTree>
    <p:extLst>
      <p:ext uri="{BB962C8B-B14F-4D97-AF65-F5344CB8AC3E}">
        <p14:creationId xmlns:p14="http://schemas.microsoft.com/office/powerpoint/2010/main" val="204145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14</a:t>
            </a:fld>
            <a:endParaRPr lang="en-US" altLang="en-US"/>
          </a:p>
        </p:txBody>
      </p:sp>
      <p:pic>
        <p:nvPicPr>
          <p:cNvPr id="3" name="Picture 2">
            <a:extLst>
              <a:ext uri="{FF2B5EF4-FFF2-40B4-BE49-F238E27FC236}">
                <a16:creationId xmlns:a16="http://schemas.microsoft.com/office/drawing/2014/main" id="{CC34915B-94E5-45EB-A617-5FEA12E5623B}"/>
              </a:ext>
            </a:extLst>
          </p:cNvPr>
          <p:cNvPicPr>
            <a:picLocks noChangeAspect="1"/>
          </p:cNvPicPr>
          <p:nvPr/>
        </p:nvPicPr>
        <p:blipFill rotWithShape="1">
          <a:blip r:embed="rId2">
            <a:extLst>
              <a:ext uri="{28A0092B-C50C-407E-A947-70E740481C1C}">
                <a14:useLocalDpi xmlns:a14="http://schemas.microsoft.com/office/drawing/2010/main" val="0"/>
              </a:ext>
            </a:extLst>
          </a:blip>
          <a:srcRect l="5950" t="36062" r="16246" b="6850"/>
          <a:stretch/>
        </p:blipFill>
        <p:spPr>
          <a:xfrm>
            <a:off x="0" y="0"/>
            <a:ext cx="8965131" cy="3710310"/>
          </a:xfrm>
          <a:prstGeom prst="rect">
            <a:avLst/>
          </a:prstGeom>
        </p:spPr>
      </p:pic>
      <p:pic>
        <p:nvPicPr>
          <p:cNvPr id="4" name="Picture 3">
            <a:extLst>
              <a:ext uri="{FF2B5EF4-FFF2-40B4-BE49-F238E27FC236}">
                <a16:creationId xmlns:a16="http://schemas.microsoft.com/office/drawing/2014/main" id="{D098E268-428A-4F35-853A-D3D1F428A1C1}"/>
              </a:ext>
            </a:extLst>
          </p:cNvPr>
          <p:cNvPicPr>
            <a:picLocks noChangeAspect="1"/>
          </p:cNvPicPr>
          <p:nvPr/>
        </p:nvPicPr>
        <p:blipFill rotWithShape="1">
          <a:blip r:embed="rId3">
            <a:extLst>
              <a:ext uri="{28A0092B-C50C-407E-A947-70E740481C1C}">
                <a14:useLocalDpi xmlns:a14="http://schemas.microsoft.com/office/drawing/2010/main" val="0"/>
              </a:ext>
            </a:extLst>
          </a:blip>
          <a:srcRect l="6747" t="24442" r="16085" b="28252"/>
          <a:stretch/>
        </p:blipFill>
        <p:spPr>
          <a:xfrm>
            <a:off x="0" y="3710309"/>
            <a:ext cx="8965131" cy="3093733"/>
          </a:xfrm>
          <a:prstGeom prst="rect">
            <a:avLst/>
          </a:prstGeom>
        </p:spPr>
      </p:pic>
    </p:spTree>
    <p:extLst>
      <p:ext uri="{BB962C8B-B14F-4D97-AF65-F5344CB8AC3E}">
        <p14:creationId xmlns:p14="http://schemas.microsoft.com/office/powerpoint/2010/main" val="1654869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609600" y="122238"/>
            <a:ext cx="10058400" cy="1295400"/>
          </a:xfrm>
        </p:spPr>
        <p:txBody>
          <a:bodyPr/>
          <a:lstStyle/>
          <a:p>
            <a:r>
              <a:rPr lang="en-US" dirty="0">
                <a:latin typeface="Palatino Linotype" panose="02040502050505030304" pitchFamily="18" charset="0"/>
              </a:rPr>
              <a:t>Results of Skin Lesion Segmentation(FCN)</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15</a:t>
            </a:fld>
            <a:endParaRPr lang="en-US" altLang="en-US">
              <a:solidFill>
                <a:srgbClr val="0000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A06E7DB1-868F-402A-B6B2-A01CADD7BA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60" t="47391" r="31509" b="16522"/>
          <a:stretch/>
        </p:blipFill>
        <p:spPr>
          <a:xfrm>
            <a:off x="0" y="2242905"/>
            <a:ext cx="6246254" cy="3088949"/>
          </a:xfrm>
        </p:spPr>
      </p:pic>
      <p:pic>
        <p:nvPicPr>
          <p:cNvPr id="16" name="Picture 15">
            <a:extLst>
              <a:ext uri="{FF2B5EF4-FFF2-40B4-BE49-F238E27FC236}">
                <a16:creationId xmlns:a16="http://schemas.microsoft.com/office/drawing/2014/main" id="{8A67B3F6-3CF0-44F0-9F5D-D621F16E5C02}"/>
              </a:ext>
            </a:extLst>
          </p:cNvPr>
          <p:cNvPicPr>
            <a:picLocks noChangeAspect="1"/>
          </p:cNvPicPr>
          <p:nvPr/>
        </p:nvPicPr>
        <p:blipFill rotWithShape="1">
          <a:blip r:embed="rId3">
            <a:extLst>
              <a:ext uri="{28A0092B-C50C-407E-A947-70E740481C1C}">
                <a14:useLocalDpi xmlns:a14="http://schemas.microsoft.com/office/drawing/2010/main" val="0"/>
              </a:ext>
            </a:extLst>
          </a:blip>
          <a:srcRect l="6281" t="28455" r="52425" b="5598"/>
          <a:stretch/>
        </p:blipFill>
        <p:spPr>
          <a:xfrm>
            <a:off x="6556789" y="1875911"/>
            <a:ext cx="5128642" cy="3914216"/>
          </a:xfrm>
          <a:prstGeom prst="rect">
            <a:avLst/>
          </a:prstGeom>
        </p:spPr>
      </p:pic>
    </p:spTree>
    <p:extLst>
      <p:ext uri="{BB962C8B-B14F-4D97-AF65-F5344CB8AC3E}">
        <p14:creationId xmlns:p14="http://schemas.microsoft.com/office/powerpoint/2010/main" val="39046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609600" y="152400"/>
            <a:ext cx="10058400" cy="1361954"/>
          </a:xfrm>
        </p:spPr>
        <p:txBody>
          <a:bodyPr/>
          <a:lstStyle/>
          <a:p>
            <a:r>
              <a:rPr lang="en-US" sz="4800" dirty="0">
                <a:latin typeface="Palatino Linotype" panose="02040502050505030304" pitchFamily="18" charset="0"/>
              </a:rPr>
              <a:t>Results of Skin Lesion Segmentation(</a:t>
            </a:r>
            <a:r>
              <a:rPr lang="en-US" sz="4800" dirty="0" err="1">
                <a:latin typeface="Palatino Linotype" panose="02040502050505030304" pitchFamily="18" charset="0"/>
              </a:rPr>
              <a:t>UNet</a:t>
            </a:r>
            <a:r>
              <a:rPr lang="en-US" sz="4800" dirty="0">
                <a:latin typeface="Palatino Linotype" panose="02040502050505030304" pitchFamily="18" charset="0"/>
              </a:rPr>
              <a:t>)</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16</a:t>
            </a:fld>
            <a:endParaRPr lang="en-US" altLang="en-US">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1282700" lvl="4" indent="0">
              <a:buNone/>
            </a:pPr>
            <a:r>
              <a:rPr lang="en-IN" dirty="0"/>
              <a:t>Train Set</a:t>
            </a:r>
          </a:p>
          <a:p>
            <a:pPr marL="0" indent="0">
              <a:buNone/>
            </a:pPr>
            <a:endParaRPr lang="en-IN" dirty="0"/>
          </a:p>
        </p:txBody>
      </p:sp>
      <p:graphicFrame>
        <p:nvGraphicFramePr>
          <p:cNvPr id="9" name="Content Placeholder 4"/>
          <p:cNvGraphicFramePr>
            <a:graphicFrameLocks/>
          </p:cNvGraphicFramePr>
          <p:nvPr>
            <p:extLst>
              <p:ext uri="{D42A27DB-BD31-4B8C-83A1-F6EECF244321}">
                <p14:modId xmlns:p14="http://schemas.microsoft.com/office/powerpoint/2010/main" val="56514805"/>
              </p:ext>
            </p:extLst>
          </p:nvPr>
        </p:nvGraphicFramePr>
        <p:xfrm>
          <a:off x="609600" y="2395470"/>
          <a:ext cx="4516192" cy="3852929"/>
        </p:xfrm>
        <a:graphic>
          <a:graphicData uri="http://schemas.openxmlformats.org/drawingml/2006/table">
            <a:tbl>
              <a:tblPr firstRow="1" bandRow="1">
                <a:tableStyleId>{5C22544A-7EE6-4342-B048-85BDC9FD1C3A}</a:tableStyleId>
              </a:tblPr>
              <a:tblGrid>
                <a:gridCol w="2258096">
                  <a:extLst>
                    <a:ext uri="{9D8B030D-6E8A-4147-A177-3AD203B41FA5}">
                      <a16:colId xmlns:a16="http://schemas.microsoft.com/office/drawing/2014/main" val="20000"/>
                    </a:ext>
                  </a:extLst>
                </a:gridCol>
                <a:gridCol w="2258096">
                  <a:extLst>
                    <a:ext uri="{9D8B030D-6E8A-4147-A177-3AD203B41FA5}">
                      <a16:colId xmlns:a16="http://schemas.microsoft.com/office/drawing/2014/main" val="20001"/>
                    </a:ext>
                  </a:extLst>
                </a:gridCol>
              </a:tblGrid>
              <a:tr h="528341">
                <a:tc>
                  <a:txBody>
                    <a:bodyPr/>
                    <a:lstStyle/>
                    <a:p>
                      <a:r>
                        <a:rPr lang="en-IN" dirty="0"/>
                        <a:t>Parameters</a:t>
                      </a:r>
                    </a:p>
                  </a:txBody>
                  <a:tcPr/>
                </a:tc>
                <a:tc>
                  <a:txBody>
                    <a:bodyPr/>
                    <a:lstStyle/>
                    <a:p>
                      <a:r>
                        <a:rPr lang="en-IN" dirty="0"/>
                        <a:t>Values</a:t>
                      </a:r>
                    </a:p>
                  </a:txBody>
                  <a:tcPr/>
                </a:tc>
                <a:extLst>
                  <a:ext uri="{0D108BD9-81ED-4DB2-BD59-A6C34878D82A}">
                    <a16:rowId xmlns:a16="http://schemas.microsoft.com/office/drawing/2014/main" val="10000"/>
                  </a:ext>
                </a:extLst>
              </a:tr>
              <a:tr h="554098">
                <a:tc>
                  <a:txBody>
                    <a:bodyPr/>
                    <a:lstStyle/>
                    <a:p>
                      <a:r>
                        <a:rPr lang="en-IN" dirty="0"/>
                        <a:t>IOU: </a:t>
                      </a:r>
                    </a:p>
                  </a:txBody>
                  <a:tcPr/>
                </a:tc>
                <a:tc>
                  <a:txBody>
                    <a:bodyPr/>
                    <a:lstStyle/>
                    <a:p>
                      <a:r>
                        <a:rPr lang="en-IN" dirty="0"/>
                        <a:t>96.36 </a:t>
                      </a:r>
                    </a:p>
                  </a:txBody>
                  <a:tcPr/>
                </a:tc>
                <a:extLst>
                  <a:ext uri="{0D108BD9-81ED-4DB2-BD59-A6C34878D82A}">
                    <a16:rowId xmlns:a16="http://schemas.microsoft.com/office/drawing/2014/main" val="10001"/>
                  </a:ext>
                </a:extLst>
              </a:tr>
              <a:tr h="554098">
                <a:tc>
                  <a:txBody>
                    <a:bodyPr/>
                    <a:lstStyle/>
                    <a:p>
                      <a:r>
                        <a:rPr lang="en-IN" dirty="0"/>
                        <a:t>Dice </a:t>
                      </a:r>
                      <a:r>
                        <a:rPr lang="en-IN" dirty="0" err="1"/>
                        <a:t>Coeff</a:t>
                      </a:r>
                      <a:r>
                        <a:rPr lang="en-IN" dirty="0"/>
                        <a:t>:</a:t>
                      </a:r>
                    </a:p>
                  </a:txBody>
                  <a:tcPr/>
                </a:tc>
                <a:tc>
                  <a:txBody>
                    <a:bodyPr/>
                    <a:lstStyle/>
                    <a:p>
                      <a:r>
                        <a:rPr lang="en-IN" dirty="0"/>
                        <a:t>90.89</a:t>
                      </a:r>
                    </a:p>
                  </a:txBody>
                  <a:tcPr/>
                </a:tc>
                <a:extLst>
                  <a:ext uri="{0D108BD9-81ED-4DB2-BD59-A6C34878D82A}">
                    <a16:rowId xmlns:a16="http://schemas.microsoft.com/office/drawing/2014/main" val="10002"/>
                  </a:ext>
                </a:extLst>
              </a:tr>
              <a:tr h="554098">
                <a:tc>
                  <a:txBody>
                    <a:bodyPr/>
                    <a:lstStyle/>
                    <a:p>
                      <a:r>
                        <a:rPr lang="en-IN" dirty="0"/>
                        <a:t>Precision: </a:t>
                      </a:r>
                    </a:p>
                  </a:txBody>
                  <a:tcPr/>
                </a:tc>
                <a:tc>
                  <a:txBody>
                    <a:bodyPr/>
                    <a:lstStyle/>
                    <a:p>
                      <a:r>
                        <a:rPr lang="en-IN" dirty="0"/>
                        <a:t>92.81</a:t>
                      </a:r>
                    </a:p>
                  </a:txBody>
                  <a:tcPr/>
                </a:tc>
                <a:extLst>
                  <a:ext uri="{0D108BD9-81ED-4DB2-BD59-A6C34878D82A}">
                    <a16:rowId xmlns:a16="http://schemas.microsoft.com/office/drawing/2014/main" val="10003"/>
                  </a:ext>
                </a:extLst>
              </a:tr>
              <a:tr h="554098">
                <a:tc>
                  <a:txBody>
                    <a:bodyPr/>
                    <a:lstStyle/>
                    <a:p>
                      <a:r>
                        <a:rPr lang="en-IN" dirty="0"/>
                        <a:t>Recall: </a:t>
                      </a:r>
                    </a:p>
                  </a:txBody>
                  <a:tcPr/>
                </a:tc>
                <a:tc>
                  <a:txBody>
                    <a:bodyPr/>
                    <a:lstStyle/>
                    <a:p>
                      <a:r>
                        <a:rPr lang="en-IN" dirty="0"/>
                        <a:t>95.57</a:t>
                      </a:r>
                    </a:p>
                  </a:txBody>
                  <a:tcPr/>
                </a:tc>
                <a:extLst>
                  <a:ext uri="{0D108BD9-81ED-4DB2-BD59-A6C34878D82A}">
                    <a16:rowId xmlns:a16="http://schemas.microsoft.com/office/drawing/2014/main" val="10004"/>
                  </a:ext>
                </a:extLst>
              </a:tr>
              <a:tr h="554098">
                <a:tc>
                  <a:txBody>
                    <a:bodyPr/>
                    <a:lstStyle/>
                    <a:p>
                      <a:r>
                        <a:rPr lang="en-IN" dirty="0"/>
                        <a:t>Accuracy: </a:t>
                      </a:r>
                    </a:p>
                  </a:txBody>
                  <a:tcPr/>
                </a:tc>
                <a:tc>
                  <a:txBody>
                    <a:bodyPr/>
                    <a:lstStyle/>
                    <a:p>
                      <a:r>
                        <a:rPr lang="en-IN" dirty="0"/>
                        <a:t>96.24</a:t>
                      </a:r>
                    </a:p>
                  </a:txBody>
                  <a:tcPr/>
                </a:tc>
                <a:extLst>
                  <a:ext uri="{0D108BD9-81ED-4DB2-BD59-A6C34878D82A}">
                    <a16:rowId xmlns:a16="http://schemas.microsoft.com/office/drawing/2014/main" val="10005"/>
                  </a:ext>
                </a:extLst>
              </a:tr>
              <a:tr h="554098">
                <a:tc>
                  <a:txBody>
                    <a:bodyPr/>
                    <a:lstStyle/>
                    <a:p>
                      <a:r>
                        <a:rPr lang="en-IN" dirty="0"/>
                        <a:t>Loss: </a:t>
                      </a:r>
                    </a:p>
                  </a:txBody>
                  <a:tcPr/>
                </a:tc>
                <a:tc>
                  <a:txBody>
                    <a:bodyPr/>
                    <a:lstStyle/>
                    <a:p>
                      <a:r>
                        <a:rPr lang="en-IN" dirty="0"/>
                        <a:t>3.64</a:t>
                      </a:r>
                    </a:p>
                  </a:txBody>
                  <a:tcPr/>
                </a:tc>
                <a:extLst>
                  <a:ext uri="{0D108BD9-81ED-4DB2-BD59-A6C34878D82A}">
                    <a16:rowId xmlns:a16="http://schemas.microsoft.com/office/drawing/2014/main" val="10006"/>
                  </a:ext>
                </a:extLst>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3785802538"/>
              </p:ext>
            </p:extLst>
          </p:nvPr>
        </p:nvGraphicFramePr>
        <p:xfrm>
          <a:off x="6274158" y="2369714"/>
          <a:ext cx="4516192" cy="3878686"/>
        </p:xfrm>
        <a:graphic>
          <a:graphicData uri="http://schemas.openxmlformats.org/drawingml/2006/table">
            <a:tbl>
              <a:tblPr firstRow="1" bandRow="1">
                <a:tableStyleId>{5C22544A-7EE6-4342-B048-85BDC9FD1C3A}</a:tableStyleId>
              </a:tblPr>
              <a:tblGrid>
                <a:gridCol w="2258096">
                  <a:extLst>
                    <a:ext uri="{9D8B030D-6E8A-4147-A177-3AD203B41FA5}">
                      <a16:colId xmlns:a16="http://schemas.microsoft.com/office/drawing/2014/main" val="20000"/>
                    </a:ext>
                  </a:extLst>
                </a:gridCol>
                <a:gridCol w="2258096">
                  <a:extLst>
                    <a:ext uri="{9D8B030D-6E8A-4147-A177-3AD203B41FA5}">
                      <a16:colId xmlns:a16="http://schemas.microsoft.com/office/drawing/2014/main" val="20001"/>
                    </a:ext>
                  </a:extLst>
                </a:gridCol>
              </a:tblGrid>
              <a:tr h="554098">
                <a:tc>
                  <a:txBody>
                    <a:bodyPr/>
                    <a:lstStyle/>
                    <a:p>
                      <a:r>
                        <a:rPr lang="en-IN" dirty="0"/>
                        <a:t>Parameters</a:t>
                      </a:r>
                    </a:p>
                  </a:txBody>
                  <a:tcPr/>
                </a:tc>
                <a:tc>
                  <a:txBody>
                    <a:bodyPr/>
                    <a:lstStyle/>
                    <a:p>
                      <a:r>
                        <a:rPr lang="en-IN" dirty="0"/>
                        <a:t>Values</a:t>
                      </a:r>
                    </a:p>
                  </a:txBody>
                  <a:tcPr/>
                </a:tc>
                <a:extLst>
                  <a:ext uri="{0D108BD9-81ED-4DB2-BD59-A6C34878D82A}">
                    <a16:rowId xmlns:a16="http://schemas.microsoft.com/office/drawing/2014/main" val="10000"/>
                  </a:ext>
                </a:extLst>
              </a:tr>
              <a:tr h="554098">
                <a:tc>
                  <a:txBody>
                    <a:bodyPr/>
                    <a:lstStyle/>
                    <a:p>
                      <a:r>
                        <a:rPr lang="en-IN" dirty="0"/>
                        <a:t>IOU: </a:t>
                      </a:r>
                    </a:p>
                  </a:txBody>
                  <a:tcPr/>
                </a:tc>
                <a:tc>
                  <a:txBody>
                    <a:bodyPr/>
                    <a:lstStyle/>
                    <a:p>
                      <a:r>
                        <a:rPr lang="en-IN" dirty="0"/>
                        <a:t>94.87 </a:t>
                      </a:r>
                    </a:p>
                  </a:txBody>
                  <a:tcPr/>
                </a:tc>
                <a:extLst>
                  <a:ext uri="{0D108BD9-81ED-4DB2-BD59-A6C34878D82A}">
                    <a16:rowId xmlns:a16="http://schemas.microsoft.com/office/drawing/2014/main" val="10001"/>
                  </a:ext>
                </a:extLst>
              </a:tr>
              <a:tr h="554098">
                <a:tc>
                  <a:txBody>
                    <a:bodyPr/>
                    <a:lstStyle/>
                    <a:p>
                      <a:r>
                        <a:rPr lang="en-IN" dirty="0"/>
                        <a:t>Dice </a:t>
                      </a:r>
                      <a:r>
                        <a:rPr lang="en-IN" dirty="0" err="1"/>
                        <a:t>Coeff</a:t>
                      </a:r>
                      <a:r>
                        <a:rPr lang="en-IN" dirty="0"/>
                        <a:t>:</a:t>
                      </a:r>
                    </a:p>
                  </a:txBody>
                  <a:tcPr/>
                </a:tc>
                <a:tc>
                  <a:txBody>
                    <a:bodyPr/>
                    <a:lstStyle/>
                    <a:p>
                      <a:r>
                        <a:rPr lang="en-IN" dirty="0"/>
                        <a:t>88.57</a:t>
                      </a:r>
                    </a:p>
                  </a:txBody>
                  <a:tcPr/>
                </a:tc>
                <a:extLst>
                  <a:ext uri="{0D108BD9-81ED-4DB2-BD59-A6C34878D82A}">
                    <a16:rowId xmlns:a16="http://schemas.microsoft.com/office/drawing/2014/main" val="10002"/>
                  </a:ext>
                </a:extLst>
              </a:tr>
              <a:tr h="554098">
                <a:tc>
                  <a:txBody>
                    <a:bodyPr/>
                    <a:lstStyle/>
                    <a:p>
                      <a:r>
                        <a:rPr lang="en-IN" dirty="0"/>
                        <a:t>Precision: </a:t>
                      </a:r>
                    </a:p>
                  </a:txBody>
                  <a:tcPr/>
                </a:tc>
                <a:tc>
                  <a:txBody>
                    <a:bodyPr/>
                    <a:lstStyle/>
                    <a:p>
                      <a:r>
                        <a:rPr lang="en-IN" dirty="0"/>
                        <a:t>89.13</a:t>
                      </a:r>
                    </a:p>
                  </a:txBody>
                  <a:tcPr/>
                </a:tc>
                <a:extLst>
                  <a:ext uri="{0D108BD9-81ED-4DB2-BD59-A6C34878D82A}">
                    <a16:rowId xmlns:a16="http://schemas.microsoft.com/office/drawing/2014/main" val="10003"/>
                  </a:ext>
                </a:extLst>
              </a:tr>
              <a:tr h="554098">
                <a:tc>
                  <a:txBody>
                    <a:bodyPr/>
                    <a:lstStyle/>
                    <a:p>
                      <a:r>
                        <a:rPr lang="en-IN" dirty="0"/>
                        <a:t>Recall: </a:t>
                      </a:r>
                    </a:p>
                  </a:txBody>
                  <a:tcPr/>
                </a:tc>
                <a:tc>
                  <a:txBody>
                    <a:bodyPr/>
                    <a:lstStyle/>
                    <a:p>
                      <a:r>
                        <a:rPr lang="en-IN" dirty="0"/>
                        <a:t>94.86</a:t>
                      </a:r>
                    </a:p>
                  </a:txBody>
                  <a:tcPr/>
                </a:tc>
                <a:extLst>
                  <a:ext uri="{0D108BD9-81ED-4DB2-BD59-A6C34878D82A}">
                    <a16:rowId xmlns:a16="http://schemas.microsoft.com/office/drawing/2014/main" val="10004"/>
                  </a:ext>
                </a:extLst>
              </a:tr>
              <a:tr h="554098">
                <a:tc>
                  <a:txBody>
                    <a:bodyPr/>
                    <a:lstStyle/>
                    <a:p>
                      <a:r>
                        <a:rPr lang="en-IN" dirty="0"/>
                        <a:t>Accuracy: </a:t>
                      </a:r>
                    </a:p>
                  </a:txBody>
                  <a:tcPr/>
                </a:tc>
                <a:tc>
                  <a:txBody>
                    <a:bodyPr/>
                    <a:lstStyle/>
                    <a:p>
                      <a:r>
                        <a:rPr lang="en-IN" dirty="0"/>
                        <a:t>94.88</a:t>
                      </a:r>
                    </a:p>
                  </a:txBody>
                  <a:tcPr/>
                </a:tc>
                <a:extLst>
                  <a:ext uri="{0D108BD9-81ED-4DB2-BD59-A6C34878D82A}">
                    <a16:rowId xmlns:a16="http://schemas.microsoft.com/office/drawing/2014/main" val="10005"/>
                  </a:ext>
                </a:extLst>
              </a:tr>
              <a:tr h="554098">
                <a:tc>
                  <a:txBody>
                    <a:bodyPr/>
                    <a:lstStyle/>
                    <a:p>
                      <a:r>
                        <a:rPr lang="en-IN" dirty="0"/>
                        <a:t>Loss: </a:t>
                      </a:r>
                    </a:p>
                  </a:txBody>
                  <a:tcPr/>
                </a:tc>
                <a:tc>
                  <a:txBody>
                    <a:bodyPr/>
                    <a:lstStyle/>
                    <a:p>
                      <a:r>
                        <a:rPr lang="en-IN" dirty="0"/>
                        <a:t>5.13</a:t>
                      </a:r>
                    </a:p>
                  </a:txBody>
                  <a:tcPr/>
                </a:tc>
                <a:extLst>
                  <a:ext uri="{0D108BD9-81ED-4DB2-BD59-A6C34878D82A}">
                    <a16:rowId xmlns:a16="http://schemas.microsoft.com/office/drawing/2014/main" val="10006"/>
                  </a:ext>
                </a:extLst>
              </a:tr>
            </a:tbl>
          </a:graphicData>
        </a:graphic>
      </p:graphicFrame>
      <p:sp>
        <p:nvSpPr>
          <p:cNvPr id="12" name="Rectangle 11"/>
          <p:cNvSpPr/>
          <p:nvPr/>
        </p:nvSpPr>
        <p:spPr>
          <a:xfrm>
            <a:off x="8008082" y="1719263"/>
            <a:ext cx="1018292" cy="369332"/>
          </a:xfrm>
          <a:prstGeom prst="rect">
            <a:avLst/>
          </a:prstGeom>
        </p:spPr>
        <p:txBody>
          <a:bodyPr wrap="none">
            <a:spAutoFit/>
          </a:bodyPr>
          <a:lstStyle/>
          <a:p>
            <a:r>
              <a:rPr lang="en-IN" dirty="0"/>
              <a:t>Test Set</a:t>
            </a:r>
          </a:p>
        </p:txBody>
      </p:sp>
    </p:spTree>
    <p:extLst>
      <p:ext uri="{BB962C8B-B14F-4D97-AF65-F5344CB8AC3E}">
        <p14:creationId xmlns:p14="http://schemas.microsoft.com/office/powerpoint/2010/main" val="208146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17</a:t>
            </a:fld>
            <a:endParaRPr lang="en-US" altLang="en-US"/>
          </a:p>
        </p:txBody>
      </p:sp>
      <p:pic>
        <p:nvPicPr>
          <p:cNvPr id="3" name="Picture 2">
            <a:extLst>
              <a:ext uri="{FF2B5EF4-FFF2-40B4-BE49-F238E27FC236}">
                <a16:creationId xmlns:a16="http://schemas.microsoft.com/office/drawing/2014/main" id="{CC34915B-94E5-45EB-A617-5FEA12E5623B}"/>
              </a:ext>
            </a:extLst>
          </p:cNvPr>
          <p:cNvPicPr>
            <a:picLocks noChangeAspect="1"/>
          </p:cNvPicPr>
          <p:nvPr/>
        </p:nvPicPr>
        <p:blipFill rotWithShape="1">
          <a:blip r:embed="rId2">
            <a:extLst>
              <a:ext uri="{28A0092B-C50C-407E-A947-70E740481C1C}">
                <a14:useLocalDpi xmlns:a14="http://schemas.microsoft.com/office/drawing/2010/main" val="0"/>
              </a:ext>
            </a:extLst>
          </a:blip>
          <a:srcRect l="6635" t="36025" r="16563" b="7820"/>
          <a:stretch/>
        </p:blipFill>
        <p:spPr>
          <a:xfrm>
            <a:off x="0" y="1"/>
            <a:ext cx="9551831" cy="3760630"/>
          </a:xfrm>
          <a:prstGeom prst="rect">
            <a:avLst/>
          </a:prstGeom>
        </p:spPr>
      </p:pic>
      <p:pic>
        <p:nvPicPr>
          <p:cNvPr id="4" name="Picture 3">
            <a:extLst>
              <a:ext uri="{FF2B5EF4-FFF2-40B4-BE49-F238E27FC236}">
                <a16:creationId xmlns:a16="http://schemas.microsoft.com/office/drawing/2014/main" id="{D098E268-428A-4F35-853A-D3D1F428A1C1}"/>
              </a:ext>
            </a:extLst>
          </p:cNvPr>
          <p:cNvPicPr>
            <a:picLocks noChangeAspect="1"/>
          </p:cNvPicPr>
          <p:nvPr/>
        </p:nvPicPr>
        <p:blipFill rotWithShape="1">
          <a:blip r:embed="rId3">
            <a:extLst>
              <a:ext uri="{28A0092B-C50C-407E-A947-70E740481C1C}">
                <a14:useLocalDpi xmlns:a14="http://schemas.microsoft.com/office/drawing/2010/main" val="0"/>
              </a:ext>
            </a:extLst>
          </a:blip>
          <a:srcRect l="6635" t="30257" r="16490" b="22948"/>
          <a:stretch/>
        </p:blipFill>
        <p:spPr>
          <a:xfrm>
            <a:off x="-1" y="3760631"/>
            <a:ext cx="9551831" cy="2944969"/>
          </a:xfrm>
          <a:prstGeom prst="rect">
            <a:avLst/>
          </a:prstGeom>
        </p:spPr>
      </p:pic>
    </p:spTree>
    <p:extLst>
      <p:ext uri="{BB962C8B-B14F-4D97-AF65-F5344CB8AC3E}">
        <p14:creationId xmlns:p14="http://schemas.microsoft.com/office/powerpoint/2010/main" val="292442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455525" y="366345"/>
            <a:ext cx="10186717" cy="1295400"/>
          </a:xfrm>
        </p:spPr>
        <p:txBody>
          <a:bodyPr/>
          <a:lstStyle/>
          <a:p>
            <a:r>
              <a:rPr lang="en-US" sz="5400" dirty="0">
                <a:latin typeface="Palatino Linotype" panose="02040502050505030304" pitchFamily="18" charset="0"/>
              </a:rPr>
              <a:t>Results of Skin Lesion Segmentation(</a:t>
            </a:r>
            <a:r>
              <a:rPr lang="en-US" sz="5400" dirty="0" err="1">
                <a:latin typeface="Palatino Linotype" panose="02040502050505030304" pitchFamily="18" charset="0"/>
              </a:rPr>
              <a:t>UNet</a:t>
            </a:r>
            <a:r>
              <a:rPr lang="en-US" sz="5400" dirty="0">
                <a:latin typeface="Palatino Linotype" panose="02040502050505030304" pitchFamily="18" charset="0"/>
              </a:rPr>
              <a:t>)</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18</a:t>
            </a:fld>
            <a:endParaRPr lang="en-US" altLang="en-US">
              <a:solidFill>
                <a:srgbClr val="0000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A06E7DB1-868F-402A-B6B2-A01CADD7BA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17" t="45857" r="31317" b="16674"/>
          <a:stretch/>
        </p:blipFill>
        <p:spPr>
          <a:xfrm>
            <a:off x="0" y="2166417"/>
            <a:ext cx="6727614" cy="3039044"/>
          </a:xfrm>
        </p:spPr>
      </p:pic>
      <p:pic>
        <p:nvPicPr>
          <p:cNvPr id="16" name="Picture 15">
            <a:extLst>
              <a:ext uri="{FF2B5EF4-FFF2-40B4-BE49-F238E27FC236}">
                <a16:creationId xmlns:a16="http://schemas.microsoft.com/office/drawing/2014/main" id="{8A67B3F6-3CF0-44F0-9F5D-D621F16E5C02}"/>
              </a:ext>
            </a:extLst>
          </p:cNvPr>
          <p:cNvPicPr>
            <a:picLocks noChangeAspect="1"/>
          </p:cNvPicPr>
          <p:nvPr/>
        </p:nvPicPr>
        <p:blipFill rotWithShape="1">
          <a:blip r:embed="rId3">
            <a:extLst>
              <a:ext uri="{28A0092B-C50C-407E-A947-70E740481C1C}">
                <a14:useLocalDpi xmlns:a14="http://schemas.microsoft.com/office/drawing/2010/main" val="0"/>
              </a:ext>
            </a:extLst>
          </a:blip>
          <a:srcRect l="5914" t="29359" r="52404" b="7180"/>
          <a:stretch/>
        </p:blipFill>
        <p:spPr>
          <a:xfrm>
            <a:off x="6606862" y="1895775"/>
            <a:ext cx="5585138" cy="3580328"/>
          </a:xfrm>
          <a:prstGeom prst="rect">
            <a:avLst/>
          </a:prstGeom>
        </p:spPr>
      </p:pic>
    </p:spTree>
    <p:extLst>
      <p:ext uri="{BB962C8B-B14F-4D97-AF65-F5344CB8AC3E}">
        <p14:creationId xmlns:p14="http://schemas.microsoft.com/office/powerpoint/2010/main" val="34829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412087" y="289662"/>
            <a:ext cx="10440473" cy="1295400"/>
          </a:xfrm>
        </p:spPr>
        <p:txBody>
          <a:bodyPr/>
          <a:lstStyle/>
          <a:p>
            <a:r>
              <a:rPr lang="en-US" sz="4800" dirty="0">
                <a:latin typeface="Palatino Linotype" panose="02040502050505030304" pitchFamily="18" charset="0"/>
              </a:rPr>
              <a:t>Post processing</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19</a:t>
            </a:fld>
            <a:endParaRPr lang="en-US" altLang="en-US">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IN" sz="2800" dirty="0"/>
              <a:t>Currently the predicted outputs were blurry because the predicted pixel values are in the range 0 - 1.</a:t>
            </a:r>
          </a:p>
          <a:p>
            <a:r>
              <a:rPr lang="en-IN" sz="2800" dirty="0"/>
              <a:t>To make clear edge predictions and we enhance our image by rounding up the pixel values to 1 which are &gt; 0.5 .</a:t>
            </a:r>
          </a:p>
          <a:p>
            <a:r>
              <a:rPr lang="en-IN" sz="2800" dirty="0"/>
              <a:t>While rounding down the pixel values to 0 which are &lt; 0.5.</a:t>
            </a:r>
          </a:p>
          <a:p>
            <a:r>
              <a:rPr lang="en-IN" sz="2800" dirty="0"/>
              <a:t>We can enhance the image to look for absolute shape predicted by ceiling and flooring the predicted values.</a:t>
            </a:r>
          </a:p>
          <a:p>
            <a:endParaRPr lang="en-IN" dirty="0"/>
          </a:p>
        </p:txBody>
      </p:sp>
    </p:spTree>
    <p:extLst>
      <p:ext uri="{BB962C8B-B14F-4D97-AF65-F5344CB8AC3E}">
        <p14:creationId xmlns:p14="http://schemas.microsoft.com/office/powerpoint/2010/main" val="277817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609600" y="104653"/>
            <a:ext cx="10058400" cy="1295400"/>
          </a:xfrm>
        </p:spPr>
        <p:txBody>
          <a:bodyPr/>
          <a:lstStyle/>
          <a:p>
            <a:r>
              <a:rPr lang="en-US" sz="4800" dirty="0">
                <a:latin typeface="Palatino Linotype" panose="02040502050505030304" pitchFamily="18" charset="0"/>
              </a:rPr>
              <a:t>Introduction</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609600" y="1736847"/>
            <a:ext cx="10972800" cy="4848592"/>
          </a:xfrm>
        </p:spPr>
        <p:txBody>
          <a:bodyPr/>
          <a:lstStyle/>
          <a:p>
            <a:r>
              <a:rPr lang="en-IN" sz="2400" b="1" i="1" dirty="0">
                <a:latin typeface="Palatino Linotype" panose="02040502050505030304" pitchFamily="18" charset="0"/>
              </a:rPr>
              <a:t>Skin cancer </a:t>
            </a:r>
            <a:r>
              <a:rPr lang="en-IN" sz="2400" dirty="0">
                <a:latin typeface="Palatino Linotype" panose="02040502050505030304" pitchFamily="18" charset="0"/>
              </a:rPr>
              <a:t>represents a serious public health problem because of its increasing incidence and subsequent mortality. Among skin cancers, malignant </a:t>
            </a:r>
            <a:r>
              <a:rPr lang="en-IN" sz="2400" b="1" i="1" u="sng" dirty="0">
                <a:latin typeface="Palatino Linotype" panose="02040502050505030304" pitchFamily="18" charset="0"/>
              </a:rPr>
              <a:t>melanoma</a:t>
            </a:r>
            <a:r>
              <a:rPr lang="en-IN" sz="2400" dirty="0">
                <a:latin typeface="Palatino Linotype" panose="02040502050505030304" pitchFamily="18" charset="0"/>
              </a:rPr>
              <a:t> is by far the most deadly form. </a:t>
            </a:r>
          </a:p>
          <a:p>
            <a:r>
              <a:rPr lang="en-IN" sz="2400" dirty="0">
                <a:latin typeface="Palatino Linotype" panose="02040502050505030304" pitchFamily="18" charset="0"/>
              </a:rPr>
              <a:t>As the early detection of </a:t>
            </a:r>
            <a:r>
              <a:rPr lang="en-IN" sz="2400" b="1" i="1" u="sng" dirty="0">
                <a:latin typeface="Palatino Linotype" panose="02040502050505030304" pitchFamily="18" charset="0"/>
              </a:rPr>
              <a:t>melanoma </a:t>
            </a:r>
            <a:r>
              <a:rPr lang="en-IN" sz="2400" dirty="0">
                <a:latin typeface="Palatino Linotype" panose="02040502050505030304" pitchFamily="18" charset="0"/>
              </a:rPr>
              <a:t>significantly increases the survival rate of the patient, several non-invasive imaging techniques, such as dermoscopy, have been developed to aid the screening process .</a:t>
            </a:r>
          </a:p>
          <a:p>
            <a:r>
              <a:rPr lang="en-IN" sz="2400" dirty="0">
                <a:latin typeface="Palatino Linotype" panose="02040502050505030304" pitchFamily="18" charset="0"/>
              </a:rPr>
              <a:t> </a:t>
            </a:r>
            <a:r>
              <a:rPr lang="en-IN" sz="2400" b="1" i="1" dirty="0">
                <a:latin typeface="Palatino Linotype" panose="02040502050505030304" pitchFamily="18" charset="0"/>
              </a:rPr>
              <a:t>Dermoscopy</a:t>
            </a:r>
            <a:r>
              <a:rPr lang="en-IN" sz="2400" dirty="0">
                <a:latin typeface="Palatino Linotype" panose="02040502050505030304" pitchFamily="18" charset="0"/>
              </a:rPr>
              <a:t> involves the use of an optical instrument paired with a powerful lighting system, allowing the examination of skin lesions in a higher magnification. Therefore, </a:t>
            </a:r>
            <a:r>
              <a:rPr lang="en-IN" sz="2400" dirty="0" err="1">
                <a:latin typeface="Palatino Linotype" panose="02040502050505030304" pitchFamily="18" charset="0"/>
              </a:rPr>
              <a:t>dermoscopic</a:t>
            </a:r>
            <a:r>
              <a:rPr lang="en-IN" sz="2400" dirty="0">
                <a:latin typeface="Palatino Linotype" panose="02040502050505030304" pitchFamily="18" charset="0"/>
              </a:rPr>
              <a:t> images provide a more detailed view of the </a:t>
            </a:r>
            <a:r>
              <a:rPr lang="en-IN" sz="2400" b="1" i="1" dirty="0">
                <a:latin typeface="Palatino Linotype" panose="02040502050505030304" pitchFamily="18" charset="0"/>
              </a:rPr>
              <a:t>morphological structures</a:t>
            </a:r>
            <a:r>
              <a:rPr lang="en-IN" sz="2400" dirty="0">
                <a:latin typeface="Palatino Linotype" panose="02040502050505030304" pitchFamily="18" charset="0"/>
              </a:rPr>
              <a:t> and </a:t>
            </a:r>
            <a:r>
              <a:rPr lang="en-IN" sz="2400" b="1" i="1" dirty="0">
                <a:latin typeface="Palatino Linotype" panose="02040502050505030304" pitchFamily="18" charset="0"/>
              </a:rPr>
              <a:t>patterns</a:t>
            </a:r>
            <a:r>
              <a:rPr lang="en-IN" sz="2400" dirty="0">
                <a:latin typeface="Palatino Linotype" panose="02040502050505030304" pitchFamily="18" charset="0"/>
              </a:rPr>
              <a:t> as compared to the normally magnified images of the skin lesions.</a:t>
            </a:r>
          </a:p>
          <a:p>
            <a:pPr marL="0" indent="0">
              <a:buNone/>
            </a:pPr>
            <a:endParaRPr lang="en-IN" sz="2150" dirty="0">
              <a:latin typeface="Palatino Linotype" panose="02040502050505030304" pitchFamily="18" charset="0"/>
            </a:endParaRPr>
          </a:p>
          <a:p>
            <a:endParaRPr lang="en-US" dirty="0"/>
          </a:p>
          <a:p>
            <a:endParaRPr lang="en-US" dirty="0"/>
          </a:p>
          <a:p>
            <a:pPr lvl="2"/>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a:t>
            </a:fld>
            <a:endParaRPr lang="en-US" alt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4350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a:xfrm>
            <a:off x="220012" y="315421"/>
            <a:ext cx="10366422" cy="1295400"/>
          </a:xfrm>
        </p:spPr>
        <p:txBody>
          <a:bodyPr/>
          <a:lstStyle/>
          <a:p>
            <a:r>
              <a:rPr lang="en-US" sz="4800" dirty="0">
                <a:latin typeface="Palatino Linotype" panose="02040502050505030304" pitchFamily="18" charset="0"/>
              </a:rPr>
              <a:t>Results of Skin Lesion Classification</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20</a:t>
            </a:fld>
            <a:endParaRPr lang="en-US" altLang="en-US">
              <a:solidFill>
                <a:srgbClr val="000000"/>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07442FAB-11BF-4474-A124-4F565EED2F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03" t="30809" r="31994" b="18295"/>
          <a:stretch/>
        </p:blipFill>
        <p:spPr>
          <a:xfrm>
            <a:off x="1167719" y="3288323"/>
            <a:ext cx="8471007" cy="3569677"/>
          </a:xfrm>
        </p:spPr>
      </p:pic>
      <p:pic>
        <p:nvPicPr>
          <p:cNvPr id="14" name="Picture 13">
            <a:extLst>
              <a:ext uri="{FF2B5EF4-FFF2-40B4-BE49-F238E27FC236}">
                <a16:creationId xmlns:a16="http://schemas.microsoft.com/office/drawing/2014/main" id="{C0FC8764-9B51-42DC-928A-1B58E0337B3C}"/>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46667" r="62500" b="34814"/>
          <a:stretch/>
        </p:blipFill>
        <p:spPr>
          <a:xfrm>
            <a:off x="2953052" y="1610821"/>
            <a:ext cx="4592320" cy="1419802"/>
          </a:xfrm>
          <a:prstGeom prst="rect">
            <a:avLst/>
          </a:prstGeom>
        </p:spPr>
      </p:pic>
    </p:spTree>
    <p:extLst>
      <p:ext uri="{BB962C8B-B14F-4D97-AF65-F5344CB8AC3E}">
        <p14:creationId xmlns:p14="http://schemas.microsoft.com/office/powerpoint/2010/main" val="2492059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21</a:t>
            </a:fld>
            <a:endParaRPr lang="en-US" altLang="en-US"/>
          </a:p>
        </p:txBody>
      </p:sp>
      <p:pic>
        <p:nvPicPr>
          <p:cNvPr id="3" name="Picture 2">
            <a:extLst>
              <a:ext uri="{FF2B5EF4-FFF2-40B4-BE49-F238E27FC236}">
                <a16:creationId xmlns:a16="http://schemas.microsoft.com/office/drawing/2014/main" id="{045FBA78-820E-47A3-8D4E-8F2002B56A74}"/>
              </a:ext>
            </a:extLst>
          </p:cNvPr>
          <p:cNvPicPr>
            <a:picLocks noChangeAspect="1"/>
          </p:cNvPicPr>
          <p:nvPr/>
        </p:nvPicPr>
        <p:blipFill rotWithShape="1">
          <a:blip r:embed="rId2">
            <a:extLst>
              <a:ext uri="{28A0092B-C50C-407E-A947-70E740481C1C}">
                <a14:useLocalDpi xmlns:a14="http://schemas.microsoft.com/office/drawing/2010/main" val="0"/>
              </a:ext>
            </a:extLst>
          </a:blip>
          <a:srcRect l="6250" t="50000" r="67667" b="19407"/>
          <a:stretch/>
        </p:blipFill>
        <p:spPr>
          <a:xfrm>
            <a:off x="425002" y="758587"/>
            <a:ext cx="4995287" cy="3295613"/>
          </a:xfrm>
          <a:prstGeom prst="rect">
            <a:avLst/>
          </a:prstGeom>
        </p:spPr>
      </p:pic>
      <p:pic>
        <p:nvPicPr>
          <p:cNvPr id="4" name="Picture 3">
            <a:extLst>
              <a:ext uri="{FF2B5EF4-FFF2-40B4-BE49-F238E27FC236}">
                <a16:creationId xmlns:a16="http://schemas.microsoft.com/office/drawing/2014/main" id="{C577521B-9CAA-4B7D-A55F-16BBE3EED6B0}"/>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38223" r="67917" b="32444"/>
          <a:stretch/>
        </p:blipFill>
        <p:spPr>
          <a:xfrm>
            <a:off x="6091707" y="2986017"/>
            <a:ext cx="5368773" cy="3396220"/>
          </a:xfrm>
          <a:prstGeom prst="rect">
            <a:avLst/>
          </a:prstGeom>
        </p:spPr>
      </p:pic>
    </p:spTree>
    <p:extLst>
      <p:ext uri="{BB962C8B-B14F-4D97-AF65-F5344CB8AC3E}">
        <p14:creationId xmlns:p14="http://schemas.microsoft.com/office/powerpoint/2010/main" val="3383618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References:</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609600" y="1719262"/>
            <a:ext cx="10972800" cy="5016500"/>
          </a:xfrm>
        </p:spPr>
        <p:txBody>
          <a:bodyPr/>
          <a:lstStyle/>
          <a:p>
            <a:pPr marL="0" indent="0">
              <a:buNone/>
            </a:pPr>
            <a:r>
              <a:rPr lang="en-IN" sz="1800" dirty="0">
                <a:latin typeface="Palatino Linotype" panose="02040502050505030304" pitchFamily="18" charset="0"/>
              </a:rPr>
              <a:t>[1] F. </a:t>
            </a:r>
            <a:r>
              <a:rPr lang="en-IN" sz="1800" dirty="0" err="1">
                <a:latin typeface="Palatino Linotype" panose="02040502050505030304" pitchFamily="18" charset="0"/>
              </a:rPr>
              <a:t>Peruch</a:t>
            </a:r>
            <a:r>
              <a:rPr lang="en-IN" sz="1800" dirty="0">
                <a:latin typeface="Palatino Linotype" panose="02040502050505030304" pitchFamily="18" charset="0"/>
              </a:rPr>
              <a:t>, F. Bogo, M. </a:t>
            </a:r>
            <a:r>
              <a:rPr lang="en-IN" sz="1800" dirty="0" err="1">
                <a:latin typeface="Palatino Linotype" panose="02040502050505030304" pitchFamily="18" charset="0"/>
              </a:rPr>
              <a:t>Bonazza</a:t>
            </a:r>
            <a:r>
              <a:rPr lang="en-IN" sz="1800" dirty="0">
                <a:latin typeface="Palatino Linotype" panose="02040502050505030304" pitchFamily="18" charset="0"/>
              </a:rPr>
              <a:t>, V.-M. </a:t>
            </a:r>
            <a:r>
              <a:rPr lang="en-IN" sz="1800" dirty="0" err="1">
                <a:latin typeface="Palatino Linotype" panose="02040502050505030304" pitchFamily="18" charset="0"/>
              </a:rPr>
              <a:t>Cappelleri</a:t>
            </a:r>
            <a:r>
              <a:rPr lang="en-IN" sz="1800" dirty="0">
                <a:latin typeface="Palatino Linotype" panose="02040502050505030304" pitchFamily="18" charset="0"/>
              </a:rPr>
              <a:t>, and E. </a:t>
            </a:r>
            <a:r>
              <a:rPr lang="en-IN" sz="1800" dirty="0" err="1">
                <a:latin typeface="Palatino Linotype" panose="02040502050505030304" pitchFamily="18" charset="0"/>
              </a:rPr>
              <a:t>Peserico</a:t>
            </a:r>
            <a:r>
              <a:rPr lang="en-IN" sz="1800" dirty="0">
                <a:latin typeface="Palatino Linotype" panose="02040502050505030304" pitchFamily="18" charset="0"/>
              </a:rPr>
              <a:t>, “Simpler, faster, more accurate melanocytic lesion segmentation through meds,” IEEE Trans. Biomed. Eng., vol. 61, no. 2, pp. 557–565, 2014. </a:t>
            </a:r>
          </a:p>
          <a:p>
            <a:pPr marL="0" indent="0">
              <a:buNone/>
            </a:pPr>
            <a:r>
              <a:rPr lang="en-IN" sz="1800" dirty="0">
                <a:latin typeface="Palatino Linotype" panose="02040502050505030304" pitchFamily="18" charset="0"/>
              </a:rPr>
              <a:t>[2] H. Zhou, X. Li, G. Schaefer, M. E. </a:t>
            </a:r>
            <a:r>
              <a:rPr lang="en-IN" sz="1800" dirty="0" err="1">
                <a:latin typeface="Palatino Linotype" panose="02040502050505030304" pitchFamily="18" charset="0"/>
              </a:rPr>
              <a:t>Celebi</a:t>
            </a:r>
            <a:r>
              <a:rPr lang="en-IN" sz="1800" dirty="0">
                <a:latin typeface="Palatino Linotype" panose="02040502050505030304" pitchFamily="18" charset="0"/>
              </a:rPr>
              <a:t>, and P. Miller, “Mean shift based gradient vector flow for image segmentation,” </a:t>
            </a:r>
            <a:r>
              <a:rPr lang="en-IN" sz="1800" dirty="0" err="1">
                <a:latin typeface="Palatino Linotype" panose="02040502050505030304" pitchFamily="18" charset="0"/>
              </a:rPr>
              <a:t>Comput</a:t>
            </a:r>
            <a:r>
              <a:rPr lang="en-IN" sz="1800" dirty="0">
                <a:latin typeface="Palatino Linotype" panose="02040502050505030304" pitchFamily="18" charset="0"/>
              </a:rPr>
              <a:t>. Vis. Image Understand., vol. 117, no. 9, pp. 1004–1016, 2013.</a:t>
            </a:r>
          </a:p>
          <a:p>
            <a:pPr marL="0" indent="0">
              <a:buNone/>
            </a:pPr>
            <a:r>
              <a:rPr lang="en-IN" sz="1800" dirty="0">
                <a:latin typeface="Palatino Linotype" panose="02040502050505030304" pitchFamily="18" charset="0"/>
              </a:rPr>
              <a:t>[3] A. R. Sadri, M. </a:t>
            </a:r>
            <a:r>
              <a:rPr lang="en-IN" sz="1800" dirty="0" err="1">
                <a:latin typeface="Palatino Linotype" panose="02040502050505030304" pitchFamily="18" charset="0"/>
              </a:rPr>
              <a:t>Zekri</a:t>
            </a:r>
            <a:r>
              <a:rPr lang="en-IN" sz="1800" dirty="0">
                <a:latin typeface="Palatino Linotype" panose="02040502050505030304" pitchFamily="18" charset="0"/>
              </a:rPr>
              <a:t>, S. Sadri, N. </a:t>
            </a:r>
            <a:r>
              <a:rPr lang="en-IN" sz="1800" dirty="0" err="1">
                <a:latin typeface="Palatino Linotype" panose="02040502050505030304" pitchFamily="18" charset="0"/>
              </a:rPr>
              <a:t>Gheissari</a:t>
            </a:r>
            <a:r>
              <a:rPr lang="en-IN" sz="1800" dirty="0">
                <a:latin typeface="Palatino Linotype" panose="02040502050505030304" pitchFamily="18" charset="0"/>
              </a:rPr>
              <a:t>, M. </a:t>
            </a:r>
            <a:r>
              <a:rPr lang="en-IN" sz="1800" dirty="0" err="1">
                <a:latin typeface="Palatino Linotype" panose="02040502050505030304" pitchFamily="18" charset="0"/>
              </a:rPr>
              <a:t>Mokhtari</a:t>
            </a:r>
            <a:r>
              <a:rPr lang="en-IN" sz="1800" dirty="0">
                <a:latin typeface="Palatino Linotype" panose="02040502050505030304" pitchFamily="18" charset="0"/>
              </a:rPr>
              <a:t>, and F. </a:t>
            </a:r>
            <a:r>
              <a:rPr lang="en-IN" sz="1800" dirty="0" err="1">
                <a:latin typeface="Palatino Linotype" panose="02040502050505030304" pitchFamily="18" charset="0"/>
              </a:rPr>
              <a:t>Kolahdouzan</a:t>
            </a:r>
            <a:r>
              <a:rPr lang="en-IN" sz="1800" dirty="0">
                <a:latin typeface="Palatino Linotype" panose="02040502050505030304" pitchFamily="18" charset="0"/>
              </a:rPr>
              <a:t>, “Segmentation of dermoscopy images using wavelet networks,” IEEE Trans. Biomed. Eng., vol. 60, no. 4, pp. 1134–1141, 2013. </a:t>
            </a:r>
          </a:p>
          <a:p>
            <a:pPr marL="0" indent="0">
              <a:buNone/>
            </a:pPr>
            <a:r>
              <a:rPr lang="en-IN" sz="1800" dirty="0">
                <a:latin typeface="Palatino Linotype" panose="02040502050505030304" pitchFamily="18" charset="0"/>
              </a:rPr>
              <a:t>[4] F. </a:t>
            </a:r>
            <a:r>
              <a:rPr lang="en-IN" sz="1800" dirty="0" err="1">
                <a:latin typeface="Palatino Linotype" panose="02040502050505030304" pitchFamily="18" charset="0"/>
              </a:rPr>
              <a:t>Xie</a:t>
            </a:r>
            <a:r>
              <a:rPr lang="en-IN" sz="1800" dirty="0">
                <a:latin typeface="Palatino Linotype" panose="02040502050505030304" pitchFamily="18" charset="0"/>
              </a:rPr>
              <a:t> and A. C. </a:t>
            </a:r>
            <a:r>
              <a:rPr lang="en-IN" sz="1800" dirty="0" err="1">
                <a:latin typeface="Palatino Linotype" panose="02040502050505030304" pitchFamily="18" charset="0"/>
              </a:rPr>
              <a:t>Bovik</a:t>
            </a:r>
            <a:r>
              <a:rPr lang="en-IN" sz="1800" dirty="0">
                <a:latin typeface="Palatino Linotype" panose="02040502050505030304" pitchFamily="18" charset="0"/>
              </a:rPr>
              <a:t>, “Automatic segmentation of dermoscopy images using self-generating neural networks seeded by genetic algorithm,” Pattern Recognition, vol. 46, no. 3, pp. 1012–1019, 2013.</a:t>
            </a:r>
          </a:p>
          <a:p>
            <a:pPr marL="0" indent="0">
              <a:buNone/>
            </a:pPr>
            <a:r>
              <a:rPr lang="en-IN" sz="1800" dirty="0">
                <a:latin typeface="Palatino Linotype" panose="02040502050505030304" pitchFamily="18" charset="0"/>
              </a:rPr>
              <a:t>[5] M. E. </a:t>
            </a:r>
            <a:r>
              <a:rPr lang="en-IN" sz="1800" dirty="0" err="1">
                <a:latin typeface="Palatino Linotype" panose="02040502050505030304" pitchFamily="18" charset="0"/>
              </a:rPr>
              <a:t>Celebi</a:t>
            </a:r>
            <a:r>
              <a:rPr lang="en-IN" sz="1800" dirty="0">
                <a:latin typeface="Palatino Linotype" panose="02040502050505030304" pitchFamily="18" charset="0"/>
              </a:rPr>
              <a:t>, Q. Wen, H. </a:t>
            </a:r>
            <a:r>
              <a:rPr lang="en-IN" sz="1800" dirty="0" err="1">
                <a:latin typeface="Palatino Linotype" panose="02040502050505030304" pitchFamily="18" charset="0"/>
              </a:rPr>
              <a:t>Iyatomi</a:t>
            </a:r>
            <a:r>
              <a:rPr lang="en-IN" sz="1800" dirty="0">
                <a:latin typeface="Palatino Linotype" panose="02040502050505030304" pitchFamily="18" charset="0"/>
              </a:rPr>
              <a:t>, K. Shimizu, H. Zhou, and G. Schaefer, “A state-of-the-art survey on lesion border detection in dermoscopy images,” pp. 97–129, 2015. </a:t>
            </a:r>
          </a:p>
          <a:p>
            <a:pPr marL="0" indent="0">
              <a:buNone/>
            </a:pPr>
            <a:r>
              <a:rPr lang="en-IN" sz="1800" dirty="0">
                <a:latin typeface="Palatino Linotype" panose="02040502050505030304" pitchFamily="18" charset="0"/>
              </a:rPr>
              <a:t>[6] Y. </a:t>
            </a:r>
            <a:r>
              <a:rPr lang="en-IN" sz="1800" dirty="0" err="1">
                <a:latin typeface="Palatino Linotype" panose="02040502050505030304" pitchFamily="18" charset="0"/>
              </a:rPr>
              <a:t>LeCun</a:t>
            </a:r>
            <a:r>
              <a:rPr lang="en-IN" sz="1800" dirty="0">
                <a:latin typeface="Palatino Linotype" panose="02040502050505030304" pitchFamily="18" charset="0"/>
              </a:rPr>
              <a:t>, L. </a:t>
            </a:r>
            <a:r>
              <a:rPr lang="en-IN" sz="1800" dirty="0" err="1">
                <a:latin typeface="Palatino Linotype" panose="02040502050505030304" pitchFamily="18" charset="0"/>
              </a:rPr>
              <a:t>Bottou</a:t>
            </a:r>
            <a:r>
              <a:rPr lang="en-IN" sz="1800" dirty="0">
                <a:latin typeface="Palatino Linotype" panose="02040502050505030304" pitchFamily="18" charset="0"/>
              </a:rPr>
              <a:t>, Y. </a:t>
            </a:r>
            <a:r>
              <a:rPr lang="en-IN" sz="1800" dirty="0" err="1">
                <a:latin typeface="Palatino Linotype" panose="02040502050505030304" pitchFamily="18" charset="0"/>
              </a:rPr>
              <a:t>Bengio</a:t>
            </a:r>
            <a:r>
              <a:rPr lang="en-IN" sz="1800" dirty="0">
                <a:latin typeface="Palatino Linotype" panose="02040502050505030304" pitchFamily="18" charset="0"/>
              </a:rPr>
              <a:t>, and P. Haffner, “Gradient-based learning applied to document recognition,” Proceedings of the IEEE, vol. 86, no. 11, pp. 2278–2324, 1998</a:t>
            </a:r>
          </a:p>
          <a:p>
            <a:pPr marL="0" indent="0">
              <a:buNone/>
            </a:pPr>
            <a:r>
              <a:rPr lang="en-IN" sz="1800" dirty="0">
                <a:latin typeface="Palatino Linotype" panose="02040502050505030304" pitchFamily="18" charset="0"/>
              </a:rPr>
              <a:t>[7]M. H. Jafari, E. Nasr-</a:t>
            </a:r>
            <a:r>
              <a:rPr lang="en-IN" sz="1800" dirty="0" err="1">
                <a:latin typeface="Palatino Linotype" panose="02040502050505030304" pitchFamily="18" charset="0"/>
              </a:rPr>
              <a:t>Esfahani</a:t>
            </a:r>
            <a:r>
              <a:rPr lang="en-IN" sz="1800" dirty="0">
                <a:latin typeface="Palatino Linotype" panose="02040502050505030304" pitchFamily="18" charset="0"/>
              </a:rPr>
              <a:t>, N. Karimi, S. </a:t>
            </a:r>
            <a:r>
              <a:rPr lang="en-IN" sz="1800" dirty="0" err="1">
                <a:latin typeface="Palatino Linotype" panose="02040502050505030304" pitchFamily="18" charset="0"/>
              </a:rPr>
              <a:t>Soroushmehr</a:t>
            </a:r>
            <a:r>
              <a:rPr lang="en-IN" sz="1800" dirty="0">
                <a:latin typeface="Palatino Linotype" panose="02040502050505030304" pitchFamily="18" charset="0"/>
              </a:rPr>
              <a:t>, S. </a:t>
            </a:r>
            <a:r>
              <a:rPr lang="en-IN" sz="1800" dirty="0" err="1">
                <a:latin typeface="Palatino Linotype" panose="02040502050505030304" pitchFamily="18" charset="0"/>
              </a:rPr>
              <a:t>Samavi</a:t>
            </a:r>
            <a:r>
              <a:rPr lang="en-IN" sz="1800" dirty="0">
                <a:latin typeface="Palatino Linotype" panose="02040502050505030304" pitchFamily="18" charset="0"/>
              </a:rPr>
              <a:t>, and K. </a:t>
            </a:r>
            <a:r>
              <a:rPr lang="en-IN" sz="1800" dirty="0" err="1">
                <a:latin typeface="Palatino Linotype" panose="02040502050505030304" pitchFamily="18" charset="0"/>
              </a:rPr>
              <a:t>Najarian</a:t>
            </a:r>
            <a:r>
              <a:rPr lang="en-IN" sz="1800" dirty="0">
                <a:latin typeface="Palatino Linotype" panose="02040502050505030304" pitchFamily="18" charset="0"/>
              </a:rPr>
              <a:t>, “Extraction of skin lesions from non-</a:t>
            </a:r>
            <a:r>
              <a:rPr lang="en-IN" sz="1800" dirty="0" err="1">
                <a:latin typeface="Palatino Linotype" panose="02040502050505030304" pitchFamily="18" charset="0"/>
              </a:rPr>
              <a:t>dermoscopic</a:t>
            </a:r>
            <a:r>
              <a:rPr lang="en-IN" sz="1800" dirty="0">
                <a:latin typeface="Palatino Linotype" panose="02040502050505030304" pitchFamily="18" charset="0"/>
              </a:rPr>
              <a:t> images using deep learning,” </a:t>
            </a:r>
            <a:r>
              <a:rPr lang="en-IN" sz="1800" dirty="0" err="1">
                <a:latin typeface="Palatino Linotype" panose="02040502050505030304" pitchFamily="18" charset="0"/>
              </a:rPr>
              <a:t>arXiv</a:t>
            </a:r>
            <a:r>
              <a:rPr lang="en-IN" sz="1800" dirty="0">
                <a:latin typeface="Palatino Linotype" panose="02040502050505030304" pitchFamily="18" charset="0"/>
              </a:rPr>
              <a:t> preprint arXiv:1609.02374, 2016.</a:t>
            </a:r>
          </a:p>
          <a:p>
            <a:pPr marL="344487" lvl="1" indent="0">
              <a:buNone/>
            </a:pPr>
            <a:endParaRPr lang="en-US" sz="1800" dirty="0">
              <a:latin typeface="Palatino Linotype" panose="02040502050505030304" pitchFamily="18" charset="0"/>
            </a:endParaRPr>
          </a:p>
          <a:p>
            <a:pPr marL="344487" lvl="1" indent="0">
              <a:buNone/>
            </a:pPr>
            <a:endParaRPr lang="en-US" sz="1800" dirty="0">
              <a:latin typeface="Palatino Linotype" panose="02040502050505030304" pitchFamily="18" charset="0"/>
            </a:endParaRPr>
          </a:p>
          <a:p>
            <a:endParaRPr lang="en-US" sz="2800"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22</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32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Problem Statement</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609600" y="1719262"/>
            <a:ext cx="10972800" cy="4848592"/>
          </a:xfrm>
        </p:spPr>
        <p:txBody>
          <a:bodyPr/>
          <a:lstStyle/>
          <a:p>
            <a:r>
              <a:rPr lang="en-IN" sz="2400" dirty="0">
                <a:latin typeface="Palatino Linotype" panose="02040502050505030304" pitchFamily="18" charset="0"/>
              </a:rPr>
              <a:t>In this project, we intend to exploit the properties and model architectures for:</a:t>
            </a:r>
          </a:p>
          <a:p>
            <a:pPr lvl="1"/>
            <a:r>
              <a:rPr lang="en-US" sz="2400" b="1" i="1" u="sng" dirty="0">
                <a:latin typeface="Palatino Linotype" panose="02040502050505030304" pitchFamily="18" charset="0"/>
              </a:rPr>
              <a:t>Segmentation</a:t>
            </a:r>
            <a:r>
              <a:rPr lang="en-US" sz="2400" dirty="0">
                <a:latin typeface="Palatino Linotype" panose="02040502050505030304" pitchFamily="18" charset="0"/>
              </a:rPr>
              <a:t> of Skin Lesions from </a:t>
            </a:r>
            <a:r>
              <a:rPr lang="en-US" sz="2400" b="1" i="1" u="sng" dirty="0">
                <a:latin typeface="Palatino Linotype" panose="02040502050505030304" pitchFamily="18" charset="0"/>
              </a:rPr>
              <a:t>Dermoscopic images</a:t>
            </a:r>
            <a:r>
              <a:rPr lang="en-US" sz="2400" dirty="0">
                <a:latin typeface="Palatino Linotype" panose="02040502050505030304" pitchFamily="18" charset="0"/>
              </a:rPr>
              <a:t>.</a:t>
            </a:r>
          </a:p>
          <a:p>
            <a:pPr lvl="1"/>
            <a:r>
              <a:rPr lang="en-US" sz="2400" b="1" i="1" u="sng" dirty="0">
                <a:latin typeface="Palatino Linotype" panose="02040502050505030304" pitchFamily="18" charset="0"/>
              </a:rPr>
              <a:t>Classification</a:t>
            </a:r>
            <a:r>
              <a:rPr lang="en-US" sz="2400" dirty="0">
                <a:latin typeface="Palatino Linotype" panose="02040502050505030304" pitchFamily="18" charset="0"/>
              </a:rPr>
              <a:t> of dermoscopic images into different categories and determining whether the predicted class of skin disease is ‘</a:t>
            </a:r>
            <a:r>
              <a:rPr lang="en-US" sz="2400" b="1" dirty="0">
                <a:latin typeface="Palatino Linotype" panose="02040502050505030304" pitchFamily="18" charset="0"/>
              </a:rPr>
              <a:t>Benign’</a:t>
            </a:r>
            <a:r>
              <a:rPr lang="en-US" sz="2400" dirty="0">
                <a:latin typeface="Palatino Linotype" panose="02040502050505030304" pitchFamily="18" charset="0"/>
              </a:rPr>
              <a:t> or ‘</a:t>
            </a:r>
            <a:r>
              <a:rPr lang="en-US" sz="2400" b="1" dirty="0">
                <a:latin typeface="Palatino Linotype" panose="02040502050505030304" pitchFamily="18" charset="0"/>
              </a:rPr>
              <a:t>Malignant’</a:t>
            </a:r>
            <a:r>
              <a:rPr lang="en-US" sz="2400" dirty="0">
                <a:latin typeface="Palatino Linotype" panose="02040502050505030304" pitchFamily="18" charset="0"/>
              </a:rPr>
              <a:t>.</a:t>
            </a:r>
          </a:p>
          <a:p>
            <a:r>
              <a:rPr lang="en-IN" sz="2400" dirty="0">
                <a:latin typeface="Palatino Linotype" panose="02040502050505030304" pitchFamily="18" charset="0"/>
              </a:rPr>
              <a:t> The project examines the </a:t>
            </a:r>
            <a:r>
              <a:rPr lang="en-IN" sz="2400" b="1" dirty="0">
                <a:latin typeface="Palatino Linotype" panose="02040502050505030304" pitchFamily="18" charset="0"/>
              </a:rPr>
              <a:t>accuracy</a:t>
            </a:r>
            <a:r>
              <a:rPr lang="en-IN" sz="2400" dirty="0">
                <a:latin typeface="Palatino Linotype" panose="02040502050505030304" pitchFamily="18" charset="0"/>
              </a:rPr>
              <a:t> of the proposed technique together with the adoption of the proposed pre-processing method.</a:t>
            </a:r>
          </a:p>
          <a:p>
            <a:r>
              <a:rPr lang="en-IN" sz="2400" dirty="0">
                <a:latin typeface="Palatino Linotype" panose="02040502050505030304" pitchFamily="18" charset="0"/>
              </a:rPr>
              <a:t> We also benchmark our proposed scheme with other available methods by way of results </a:t>
            </a:r>
            <a:r>
              <a:rPr lang="en-IN" sz="2400" b="1" dirty="0">
                <a:latin typeface="Palatino Linotype" panose="02040502050505030304" pitchFamily="18" charset="0"/>
              </a:rPr>
              <a:t>through network accuracy, Jaccard Index, Dice score, and other performance metrics</a:t>
            </a:r>
            <a:r>
              <a:rPr lang="en-IN" sz="2400" dirty="0">
                <a:latin typeface="Palatino Linotype" panose="02040502050505030304" pitchFamily="18" charset="0"/>
              </a:rPr>
              <a:t> that aid us in comparison.</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3</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03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Problem Definition</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409977" y="1712396"/>
            <a:ext cx="11372045" cy="5215943"/>
          </a:xfrm>
        </p:spPr>
        <p:txBody>
          <a:bodyPr/>
          <a:lstStyle/>
          <a:p>
            <a:r>
              <a:rPr lang="en-IN" sz="2300" dirty="0">
                <a:latin typeface="Palatino Linotype" panose="02040502050505030304" pitchFamily="18" charset="0"/>
              </a:rPr>
              <a:t>Skin lesion segmentation in </a:t>
            </a:r>
            <a:r>
              <a:rPr lang="en-IN" sz="2300" dirty="0" err="1">
                <a:latin typeface="Palatino Linotype" panose="02040502050505030304" pitchFamily="18" charset="0"/>
              </a:rPr>
              <a:t>dermoscopic</a:t>
            </a:r>
            <a:r>
              <a:rPr lang="en-IN" sz="2300" dirty="0">
                <a:latin typeface="Palatino Linotype" panose="02040502050505030304" pitchFamily="18" charset="0"/>
              </a:rPr>
              <a:t> images is a </a:t>
            </a:r>
            <a:r>
              <a:rPr lang="en-IN" sz="2300" u="sng" dirty="0">
                <a:latin typeface="Palatino Linotype" panose="02040502050505030304" pitchFamily="18" charset="0"/>
              </a:rPr>
              <a:t>challenging task</a:t>
            </a:r>
            <a:r>
              <a:rPr lang="en-IN" sz="2300" dirty="0">
                <a:latin typeface="Palatino Linotype" panose="02040502050505030304" pitchFamily="18" charset="0"/>
              </a:rPr>
              <a:t> due to the low contrast between lesion and the surrounding skin, the irregular and fuzzy lesion borders, the existence of various </a:t>
            </a:r>
            <a:r>
              <a:rPr lang="en-IN" sz="2300" dirty="0" err="1">
                <a:latin typeface="Palatino Linotype" panose="02040502050505030304" pitchFamily="18" charset="0"/>
              </a:rPr>
              <a:t>artifacts</a:t>
            </a:r>
            <a:r>
              <a:rPr lang="en-IN" sz="2300" dirty="0">
                <a:latin typeface="Palatino Linotype" panose="02040502050505030304" pitchFamily="18" charset="0"/>
              </a:rPr>
              <a:t>, and various imaging acquisition conditions.</a:t>
            </a:r>
          </a:p>
          <a:p>
            <a:r>
              <a:rPr lang="en-IN" sz="2300" dirty="0">
                <a:latin typeface="Palatino Linotype" panose="02040502050505030304" pitchFamily="18" charset="0"/>
              </a:rPr>
              <a:t>In this project, we present a fully automatic method for skin lesion segmentation by leveraging </a:t>
            </a:r>
            <a:r>
              <a:rPr lang="en-IN" sz="2300" b="1" dirty="0" err="1">
                <a:latin typeface="Palatino Linotype" panose="02040502050505030304" pitchFamily="18" charset="0"/>
              </a:rPr>
              <a:t>UNet</a:t>
            </a:r>
            <a:r>
              <a:rPr lang="en-IN" sz="2300" dirty="0">
                <a:latin typeface="Palatino Linotype" panose="02040502050505030304" pitchFamily="18" charset="0"/>
              </a:rPr>
              <a:t> and </a:t>
            </a:r>
            <a:r>
              <a:rPr lang="en-IN" sz="2300" b="1" dirty="0">
                <a:latin typeface="Palatino Linotype" panose="02040502050505030304" pitchFamily="18" charset="0"/>
              </a:rPr>
              <a:t>FCN</a:t>
            </a:r>
            <a:r>
              <a:rPr lang="en-IN" sz="2300" dirty="0">
                <a:latin typeface="Palatino Linotype" panose="02040502050505030304" pitchFamily="18" charset="0"/>
              </a:rPr>
              <a:t> that is trained end to-end. For Skin lesion disease classification, we use a customized </a:t>
            </a:r>
            <a:r>
              <a:rPr lang="en-IN" sz="2300" b="1" dirty="0">
                <a:latin typeface="Palatino Linotype" panose="02040502050505030304" pitchFamily="18" charset="0"/>
              </a:rPr>
              <a:t>convolutional neural net</a:t>
            </a:r>
            <a:r>
              <a:rPr lang="en-IN" sz="2300" dirty="0">
                <a:latin typeface="Palatino Linotype" panose="02040502050505030304" pitchFamily="18" charset="0"/>
              </a:rPr>
              <a:t>.</a:t>
            </a:r>
          </a:p>
          <a:p>
            <a:r>
              <a:rPr lang="en-IN" sz="2300" dirty="0">
                <a:latin typeface="Palatino Linotype" panose="02040502050505030304" pitchFamily="18" charset="0"/>
              </a:rPr>
              <a:t>Designing a novel </a:t>
            </a:r>
            <a:r>
              <a:rPr lang="en-IN" sz="2300" b="1" dirty="0">
                <a:latin typeface="Palatino Linotype" panose="02040502050505030304" pitchFamily="18" charset="0"/>
              </a:rPr>
              <a:t>loss function </a:t>
            </a:r>
            <a:r>
              <a:rPr lang="en-IN" sz="2300" dirty="0">
                <a:latin typeface="Palatino Linotype" panose="02040502050505030304" pitchFamily="18" charset="0"/>
              </a:rPr>
              <a:t>based on Jaccard distance to eliminate the need of sample re-weighting, a typical procedure when using cross entropy as the loss function for image segmentation due to the strong imbalance between the number of foreground and background pixels. </a:t>
            </a:r>
          </a:p>
          <a:p>
            <a:r>
              <a:rPr lang="en-IN" sz="2300" dirty="0">
                <a:latin typeface="Palatino Linotype" panose="02040502050505030304" pitchFamily="18" charset="0"/>
              </a:rPr>
              <a:t>We also evaluated the effectiveness, efficiency, as well as generalization capability of the proposed framework on publicly available </a:t>
            </a:r>
            <a:r>
              <a:rPr lang="en-IN" sz="2300" b="1" dirty="0">
                <a:latin typeface="Palatino Linotype" panose="02040502050505030304" pitchFamily="18" charset="0"/>
              </a:rPr>
              <a:t>PH2 database </a:t>
            </a:r>
            <a:r>
              <a:rPr lang="en-IN" sz="2300" dirty="0">
                <a:latin typeface="Palatino Linotype" panose="02040502050505030304" pitchFamily="18" charset="0"/>
              </a:rPr>
              <a:t>and </a:t>
            </a:r>
            <a:r>
              <a:rPr lang="en-IN" sz="2300" b="1" dirty="0">
                <a:latin typeface="Palatino Linotype" panose="02040502050505030304" pitchFamily="18" charset="0"/>
              </a:rPr>
              <a:t>HAM10000</a:t>
            </a:r>
            <a:r>
              <a:rPr lang="en-IN" sz="2300" dirty="0">
                <a:latin typeface="Palatino Linotype" panose="02040502050505030304" pitchFamily="18" charset="0"/>
              </a:rPr>
              <a:t> dataset.</a:t>
            </a: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4</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313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7F06-60A5-46B0-A4BD-1DF49D78666B}"/>
              </a:ext>
            </a:extLst>
          </p:cNvPr>
          <p:cNvSpPr>
            <a:spLocks noGrp="1"/>
          </p:cNvSpPr>
          <p:nvPr>
            <p:ph type="title"/>
          </p:nvPr>
        </p:nvSpPr>
        <p:spPr>
          <a:xfrm>
            <a:off x="609600" y="122238"/>
            <a:ext cx="10058400" cy="1269839"/>
          </a:xfrm>
        </p:spPr>
        <p:txBody>
          <a:bodyPr/>
          <a:lstStyle/>
          <a:p>
            <a:r>
              <a:rPr lang="en-US" sz="4800" dirty="0">
                <a:latin typeface="Palatino Linotype" panose="02040502050505030304" pitchFamily="18" charset="0"/>
              </a:rPr>
              <a:t>Datasets</a:t>
            </a:r>
          </a:p>
        </p:txBody>
      </p:sp>
      <p:sp>
        <p:nvSpPr>
          <p:cNvPr id="3" name="Text Placeholder 2">
            <a:extLst>
              <a:ext uri="{FF2B5EF4-FFF2-40B4-BE49-F238E27FC236}">
                <a16:creationId xmlns:a16="http://schemas.microsoft.com/office/drawing/2014/main" id="{513496A1-FDE1-454D-935F-DB7CB952B0BC}"/>
              </a:ext>
            </a:extLst>
          </p:cNvPr>
          <p:cNvSpPr>
            <a:spLocks noGrp="1"/>
          </p:cNvSpPr>
          <p:nvPr>
            <p:ph type="body" sz="half" idx="1"/>
          </p:nvPr>
        </p:nvSpPr>
        <p:spPr>
          <a:xfrm>
            <a:off x="609599" y="1600200"/>
            <a:ext cx="7576039" cy="5037992"/>
          </a:xfrm>
        </p:spPr>
        <p:txBody>
          <a:bodyPr/>
          <a:lstStyle/>
          <a:p>
            <a:pPr marL="0" indent="0">
              <a:buNone/>
            </a:pPr>
            <a:r>
              <a:rPr lang="en-US" b="1" dirty="0">
                <a:latin typeface="Palatino Linotype" panose="02040502050505030304" pitchFamily="18" charset="0"/>
              </a:rPr>
              <a:t>PH² :</a:t>
            </a:r>
          </a:p>
          <a:p>
            <a:r>
              <a:rPr lang="en-US" sz="2400" dirty="0">
                <a:latin typeface="Palatino Linotype" panose="02040502050505030304" pitchFamily="18" charset="0"/>
              </a:rPr>
              <a:t>The </a:t>
            </a:r>
            <a:r>
              <a:rPr lang="en-US" sz="2400" b="1" dirty="0">
                <a:latin typeface="Palatino Linotype" panose="02040502050505030304" pitchFamily="18" charset="0"/>
              </a:rPr>
              <a:t>PH²</a:t>
            </a:r>
            <a:r>
              <a:rPr lang="en-US" sz="2400" dirty="0">
                <a:latin typeface="Palatino Linotype" panose="02040502050505030304" pitchFamily="18" charset="0"/>
              </a:rPr>
              <a:t> dataset has been developed for research and benchmarking purposes, in order to facilitate comparative studies on both segmentation and classification algorithms of dermoscopic images.</a:t>
            </a: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r>
              <a:rPr lang="en-US" sz="2400" b="1" dirty="0">
                <a:latin typeface="Palatino Linotype" panose="02040502050505030304" pitchFamily="18" charset="0"/>
              </a:rPr>
              <a:t>PH² </a:t>
            </a:r>
            <a:r>
              <a:rPr lang="en-US" sz="2400" dirty="0">
                <a:latin typeface="Palatino Linotype" panose="02040502050505030304" pitchFamily="18" charset="0"/>
              </a:rPr>
              <a:t>database contains a total of 200 dermoscopic images of melanocytic lesions, including </a:t>
            </a:r>
            <a:r>
              <a:rPr lang="en-US" sz="2400" b="1" dirty="0">
                <a:latin typeface="Palatino Linotype" panose="02040502050505030304" pitchFamily="18" charset="0"/>
              </a:rPr>
              <a:t>80</a:t>
            </a:r>
            <a:r>
              <a:rPr lang="en-US" sz="2400" dirty="0">
                <a:latin typeface="Palatino Linotype" panose="02040502050505030304" pitchFamily="18" charset="0"/>
              </a:rPr>
              <a:t> common nevi, </a:t>
            </a:r>
            <a:r>
              <a:rPr lang="en-US" sz="2400" b="1" dirty="0">
                <a:latin typeface="Palatino Linotype" panose="02040502050505030304" pitchFamily="18" charset="0"/>
              </a:rPr>
              <a:t>80</a:t>
            </a:r>
            <a:r>
              <a:rPr lang="en-US" sz="2400" dirty="0">
                <a:latin typeface="Palatino Linotype" panose="02040502050505030304" pitchFamily="18" charset="0"/>
              </a:rPr>
              <a:t> atypical nevi, and </a:t>
            </a:r>
            <a:r>
              <a:rPr lang="en-US" sz="2400" b="1" dirty="0">
                <a:latin typeface="Palatino Linotype" panose="02040502050505030304" pitchFamily="18" charset="0"/>
              </a:rPr>
              <a:t>40</a:t>
            </a:r>
            <a:r>
              <a:rPr lang="en-US" sz="2400" dirty="0">
                <a:latin typeface="Palatino Linotype" panose="02040502050505030304" pitchFamily="18" charset="0"/>
              </a:rPr>
              <a:t> melanomas with dimensions </a:t>
            </a:r>
            <a:r>
              <a:rPr lang="en-US" sz="2400" b="1" dirty="0">
                <a:latin typeface="Palatino Linotype" panose="02040502050505030304" pitchFamily="18" charset="0"/>
              </a:rPr>
              <a:t>768x560</a:t>
            </a:r>
            <a:r>
              <a:rPr lang="en-US" sz="2400" dirty="0">
                <a:latin typeface="Palatino Linotype" panose="02040502050505030304" pitchFamily="18" charset="0"/>
              </a:rPr>
              <a:t> pixels.</a:t>
            </a:r>
            <a:endParaRPr lang="en-US" sz="2400" b="1" dirty="0">
              <a:latin typeface="Palatino Linotype" panose="02040502050505030304" pitchFamily="18" charset="0"/>
            </a:endParaRPr>
          </a:p>
          <a:p>
            <a:endParaRPr lang="en-US" sz="3200" b="1" dirty="0"/>
          </a:p>
          <a:p>
            <a:pPr marL="0" indent="0">
              <a:buNone/>
            </a:pPr>
            <a:endParaRPr lang="en-US" dirty="0"/>
          </a:p>
        </p:txBody>
      </p:sp>
      <p:pic>
        <p:nvPicPr>
          <p:cNvPr id="7" name="Content Placeholder 6">
            <a:extLst>
              <a:ext uri="{FF2B5EF4-FFF2-40B4-BE49-F238E27FC236}">
                <a16:creationId xmlns:a16="http://schemas.microsoft.com/office/drawing/2014/main" id="{59B11B11-0D01-4D52-8DAC-6A00780831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59144" y="1984463"/>
            <a:ext cx="4069724" cy="4159875"/>
          </a:xfrm>
        </p:spPr>
      </p:pic>
      <p:sp>
        <p:nvSpPr>
          <p:cNvPr id="5" name="Slide Number Placeholder 4">
            <a:extLst>
              <a:ext uri="{FF2B5EF4-FFF2-40B4-BE49-F238E27FC236}">
                <a16:creationId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5</a:t>
            </a:fld>
            <a:endParaRPr lang="en-US" alt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32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7F06-60A5-46B0-A4BD-1DF49D78666B}"/>
              </a:ext>
            </a:extLst>
          </p:cNvPr>
          <p:cNvSpPr>
            <a:spLocks noGrp="1"/>
          </p:cNvSpPr>
          <p:nvPr>
            <p:ph type="title"/>
          </p:nvPr>
        </p:nvSpPr>
        <p:spPr>
          <a:xfrm>
            <a:off x="609600" y="-35169"/>
            <a:ext cx="10058400" cy="1295400"/>
          </a:xfrm>
        </p:spPr>
        <p:txBody>
          <a:bodyPr/>
          <a:lstStyle/>
          <a:p>
            <a:r>
              <a:rPr lang="en-US" sz="4800" dirty="0">
                <a:latin typeface="Palatino Linotype" panose="02040502050505030304" pitchFamily="18" charset="0"/>
              </a:rPr>
              <a:t>Datasets</a:t>
            </a:r>
          </a:p>
        </p:txBody>
      </p:sp>
      <p:sp>
        <p:nvSpPr>
          <p:cNvPr id="3" name="Text Placeholder 2">
            <a:extLst>
              <a:ext uri="{FF2B5EF4-FFF2-40B4-BE49-F238E27FC236}">
                <a16:creationId xmlns:a16="http://schemas.microsoft.com/office/drawing/2014/main" id="{513496A1-FDE1-454D-935F-DB7CB952B0BC}"/>
              </a:ext>
            </a:extLst>
          </p:cNvPr>
          <p:cNvSpPr>
            <a:spLocks noGrp="1"/>
          </p:cNvSpPr>
          <p:nvPr>
            <p:ph type="body" sz="half" idx="1"/>
          </p:nvPr>
        </p:nvSpPr>
        <p:spPr>
          <a:xfrm>
            <a:off x="609600" y="1424355"/>
            <a:ext cx="7211527" cy="5064368"/>
          </a:xfrm>
        </p:spPr>
        <p:txBody>
          <a:bodyPr/>
          <a:lstStyle/>
          <a:p>
            <a:pPr marL="0" indent="0">
              <a:buNone/>
            </a:pPr>
            <a:r>
              <a:rPr lang="en-US" b="1" dirty="0">
                <a:latin typeface="Palatino Linotype" panose="02040502050505030304" pitchFamily="18" charset="0"/>
              </a:rPr>
              <a:t>HAM10000 :</a:t>
            </a:r>
          </a:p>
          <a:p>
            <a:r>
              <a:rPr lang="en-US" sz="2400" dirty="0">
                <a:latin typeface="Palatino Linotype" panose="02040502050505030304" pitchFamily="18" charset="0"/>
              </a:rPr>
              <a:t>Training of neural networks for automated diagnosis of pigmented skin lesions is hampered by the small size and lack of diversity of available dataset of dermatoscopic images.</a:t>
            </a: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r>
              <a:rPr lang="en-US" sz="2400" dirty="0">
                <a:latin typeface="Palatino Linotype" panose="02040502050505030304" pitchFamily="18" charset="0"/>
              </a:rPr>
              <a:t>HAM10000 dataset consists of </a:t>
            </a:r>
            <a:r>
              <a:rPr lang="en-US" sz="2400" b="1" dirty="0">
                <a:latin typeface="Palatino Linotype" panose="02040502050505030304" pitchFamily="18" charset="0"/>
              </a:rPr>
              <a:t>10015</a:t>
            </a:r>
            <a:r>
              <a:rPr lang="en-US" sz="2400" dirty="0">
                <a:latin typeface="Palatino Linotype" panose="02040502050505030304" pitchFamily="18" charset="0"/>
              </a:rPr>
              <a:t> dermatoscopic images which can serve as a training set for academic machine learning purposes. The dimension of images in this dataset is </a:t>
            </a:r>
            <a:r>
              <a:rPr lang="en-US" sz="2400" b="1" dirty="0">
                <a:latin typeface="Palatino Linotype" panose="02040502050505030304" pitchFamily="18" charset="0"/>
              </a:rPr>
              <a:t>600x450</a:t>
            </a:r>
            <a:r>
              <a:rPr lang="en-US" sz="2400" dirty="0">
                <a:latin typeface="Palatino Linotype" panose="02040502050505030304" pitchFamily="18" charset="0"/>
              </a:rPr>
              <a:t> pixels</a:t>
            </a:r>
            <a:r>
              <a:rPr lang="en-US" sz="2400" b="1" dirty="0">
                <a:latin typeface="Palatino Linotype" panose="02040502050505030304" pitchFamily="18" charset="0"/>
              </a:rPr>
              <a:t>.</a:t>
            </a:r>
            <a:endParaRPr lang="en-US" sz="2400" dirty="0">
              <a:latin typeface="Palatino Linotype" panose="02040502050505030304" pitchFamily="18" charset="0"/>
            </a:endParaRPr>
          </a:p>
        </p:txBody>
      </p:sp>
      <p:sp>
        <p:nvSpPr>
          <p:cNvPr id="5" name="Slide Number Placeholder 4">
            <a:extLst>
              <a:ext uri="{FF2B5EF4-FFF2-40B4-BE49-F238E27FC236}">
                <a16:creationId xmlns:a16="http://schemas.microsoft.com/office/drawing/2014/main" id="{F0C18CFD-B071-4A5A-87BE-C2D3E35D706B}"/>
              </a:ext>
            </a:extLst>
          </p:cNvPr>
          <p:cNvSpPr>
            <a:spLocks noGrp="1"/>
          </p:cNvSpPr>
          <p:nvPr>
            <p:ph type="sldNum" sz="quarter" idx="12"/>
          </p:nvPr>
        </p:nvSpPr>
        <p:spPr/>
        <p:txBody>
          <a:bodyPr/>
          <a:lstStyle/>
          <a:p>
            <a:fld id="{5311D88E-E5B5-497D-9796-9579D8964DC5}" type="slidenum">
              <a:rPr lang="en-US" altLang="en-US" smtClean="0"/>
              <a:pPr/>
              <a:t>6</a:t>
            </a:fld>
            <a:endParaRPr lang="en-US" altLang="en-US" dirty="0"/>
          </a:p>
        </p:txBody>
      </p:sp>
      <p:pic>
        <p:nvPicPr>
          <p:cNvPr id="13" name="Content Placeholder 12">
            <a:extLst>
              <a:ext uri="{FF2B5EF4-FFF2-40B4-BE49-F238E27FC236}">
                <a16:creationId xmlns:a16="http://schemas.microsoft.com/office/drawing/2014/main" id="{4F840E54-FE47-42D9-9555-C3F0FC6D0CB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62929" y="1931831"/>
            <a:ext cx="4168287" cy="4773768"/>
          </a:xfrm>
        </p:spPr>
      </p:pic>
    </p:spTree>
    <p:extLst>
      <p:ext uri="{BB962C8B-B14F-4D97-AF65-F5344CB8AC3E}">
        <p14:creationId xmlns:p14="http://schemas.microsoft.com/office/powerpoint/2010/main" val="267120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Literature Survey</a:t>
            </a:r>
          </a:p>
        </p:txBody>
      </p:sp>
      <p:sp>
        <p:nvSpPr>
          <p:cNvPr id="3" name="Content Placeholder 2">
            <a:extLst>
              <a:ext uri="{FF2B5EF4-FFF2-40B4-BE49-F238E27FC236}">
                <a16:creationId xmlns:a16="http://schemas.microsoft.com/office/drawing/2014/main" id="{88A0E346-C2E5-4D89-88BB-35D82442F639}"/>
              </a:ext>
            </a:extLst>
          </p:cNvPr>
          <p:cNvSpPr>
            <a:spLocks noGrp="1"/>
          </p:cNvSpPr>
          <p:nvPr>
            <p:ph idx="1"/>
          </p:nvPr>
        </p:nvSpPr>
        <p:spPr>
          <a:xfrm>
            <a:off x="609600" y="1719262"/>
            <a:ext cx="10972800" cy="4848592"/>
          </a:xfrm>
        </p:spPr>
        <p:txBody>
          <a:bodyPr/>
          <a:lstStyle/>
          <a:p>
            <a:r>
              <a:rPr lang="en-IN" sz="2050" dirty="0">
                <a:latin typeface="Palatino Linotype" panose="02040502050505030304" pitchFamily="18" charset="0"/>
              </a:rPr>
              <a:t>Researchers have developed various computer algorithms to conquer these challenges. These algorithms can be broadly classified as clustering, thresholding, region merging and splitting, active contour models and supervised learning.</a:t>
            </a:r>
          </a:p>
          <a:p>
            <a:r>
              <a:rPr lang="en-IN" sz="2000" dirty="0">
                <a:latin typeface="Palatino Linotype" panose="02040502050505030304" pitchFamily="18" charset="0"/>
              </a:rPr>
              <a:t> Meanwhile, pre-processing steps, such as </a:t>
            </a:r>
            <a:r>
              <a:rPr lang="en-IN" sz="2000" dirty="0" err="1">
                <a:latin typeface="Palatino Linotype" panose="02040502050505030304" pitchFamily="18" charset="0"/>
              </a:rPr>
              <a:t>color</a:t>
            </a:r>
            <a:r>
              <a:rPr lang="en-IN" sz="2000" dirty="0">
                <a:latin typeface="Palatino Linotype" panose="02040502050505030304" pitchFamily="18" charset="0"/>
              </a:rPr>
              <a:t> space transform, contrast enhancement, lesion localization and </a:t>
            </a:r>
            <a:r>
              <a:rPr lang="en-IN" sz="2000" dirty="0" err="1">
                <a:latin typeface="Palatino Linotype" panose="02040502050505030304" pitchFamily="18" charset="0"/>
              </a:rPr>
              <a:t>artifact</a:t>
            </a:r>
            <a:r>
              <a:rPr lang="en-IN" sz="2000" dirty="0">
                <a:latin typeface="Palatino Linotype" panose="02040502050505030304" pitchFamily="18" charset="0"/>
              </a:rPr>
              <a:t> removal are usually introduced to facilitate the lesion segmentation procedure .</a:t>
            </a:r>
          </a:p>
          <a:p>
            <a:r>
              <a:rPr lang="en-IN" sz="2000" dirty="0">
                <a:latin typeface="Palatino Linotype" panose="02040502050505030304" pitchFamily="18" charset="0"/>
              </a:rPr>
              <a:t>Recently, convolutional neural networks (CNNs) have become one of the most powerful tools in machine learning and computer vision. These models have the capability of learning hierarchical features in skin lesion from </a:t>
            </a:r>
            <a:r>
              <a:rPr lang="en-IN" sz="2000" dirty="0" err="1">
                <a:latin typeface="Palatino Linotype" panose="02040502050505030304" pitchFamily="18" charset="0"/>
              </a:rPr>
              <a:t>nondermoscopic</a:t>
            </a:r>
            <a:r>
              <a:rPr lang="en-IN" sz="2000" dirty="0">
                <a:latin typeface="Palatino Linotype" panose="02040502050505030304" pitchFamily="18" charset="0"/>
              </a:rPr>
              <a:t> images.</a:t>
            </a:r>
          </a:p>
          <a:p>
            <a:endParaRPr lang="en-IN" sz="2050"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7</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070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Literature Survey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850368"/>
              </p:ext>
            </p:extLst>
          </p:nvPr>
        </p:nvGraphicFramePr>
        <p:xfrm>
          <a:off x="609600" y="1470343"/>
          <a:ext cx="10972800" cy="4389120"/>
        </p:xfrm>
        <a:graphic>
          <a:graphicData uri="http://schemas.openxmlformats.org/drawingml/2006/table">
            <a:tbl>
              <a:tblPr firstRow="1" bandRow="1">
                <a:tableStyleId>{5C22544A-7EE6-4342-B048-85BDC9FD1C3A}</a:tableStyleId>
              </a:tblPr>
              <a:tblGrid>
                <a:gridCol w="1193442">
                  <a:extLst>
                    <a:ext uri="{9D8B030D-6E8A-4147-A177-3AD203B41FA5}">
                      <a16:colId xmlns:a16="http://schemas.microsoft.com/office/drawing/2014/main" val="20000"/>
                    </a:ext>
                  </a:extLst>
                </a:gridCol>
                <a:gridCol w="8615966">
                  <a:extLst>
                    <a:ext uri="{9D8B030D-6E8A-4147-A177-3AD203B41FA5}">
                      <a16:colId xmlns:a16="http://schemas.microsoft.com/office/drawing/2014/main" val="20001"/>
                    </a:ext>
                  </a:extLst>
                </a:gridCol>
                <a:gridCol w="1163392">
                  <a:extLst>
                    <a:ext uri="{9D8B030D-6E8A-4147-A177-3AD203B41FA5}">
                      <a16:colId xmlns:a16="http://schemas.microsoft.com/office/drawing/2014/main" val="20002"/>
                    </a:ext>
                  </a:extLst>
                </a:gridCol>
              </a:tblGrid>
              <a:tr h="351195">
                <a:tc>
                  <a:txBody>
                    <a:bodyPr/>
                    <a:lstStyle/>
                    <a:p>
                      <a:r>
                        <a:rPr lang="en-IN" dirty="0" err="1"/>
                        <a:t>Sr</a:t>
                      </a:r>
                      <a:r>
                        <a:rPr lang="en-IN" baseline="0" dirty="0"/>
                        <a:t> No.</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0"/>
                  </a:ext>
                </a:extLst>
              </a:tr>
              <a:tr h="2194968">
                <a:tc>
                  <a:txBody>
                    <a:bodyPr/>
                    <a:lstStyle/>
                    <a:p>
                      <a:r>
                        <a:rPr lang="en-IN" dirty="0"/>
                        <a:t>1</a:t>
                      </a:r>
                    </a:p>
                  </a:txBody>
                  <a:tcPr/>
                </a:tc>
                <a:tc>
                  <a:txBody>
                    <a:bodyPr/>
                    <a:lstStyle/>
                    <a:p>
                      <a:r>
                        <a:rPr lang="en-IN" sz="1800" dirty="0" err="1">
                          <a:latin typeface="Palatino Linotype" panose="02040502050505030304" pitchFamily="18" charset="0"/>
                        </a:rPr>
                        <a:t>Peruch</a:t>
                      </a:r>
                      <a:r>
                        <a:rPr lang="en-IN" sz="1800" dirty="0">
                          <a:latin typeface="Palatino Linotype" panose="02040502050505030304" pitchFamily="18" charset="0"/>
                        </a:rPr>
                        <a:t> et </a:t>
                      </a:r>
                      <a:r>
                        <a:rPr lang="en-IN" sz="1800" dirty="0" err="1">
                          <a:latin typeface="Palatino Linotype" panose="02040502050505030304" pitchFamily="18" charset="0"/>
                        </a:rPr>
                        <a:t>al.proposed</a:t>
                      </a:r>
                      <a:r>
                        <a:rPr lang="en-IN" sz="1800" dirty="0">
                          <a:latin typeface="Palatino Linotype" panose="02040502050505030304" pitchFamily="18" charset="0"/>
                        </a:rPr>
                        <a:t> a Mimicking Expert Dermatologists’ Segmentation (MEDS) method, in which Principal Component Analysis (PCA) is firstly applied to project the RGB images onto the first principal component of the </a:t>
                      </a:r>
                      <a:r>
                        <a:rPr lang="en-IN" sz="1800" dirty="0" err="1">
                          <a:latin typeface="Palatino Linotype" panose="02040502050505030304" pitchFamily="18" charset="0"/>
                        </a:rPr>
                        <a:t>color</a:t>
                      </a:r>
                      <a:r>
                        <a:rPr lang="en-IN" sz="1800" dirty="0">
                          <a:latin typeface="Palatino Linotype" panose="02040502050505030304" pitchFamily="18" charset="0"/>
                        </a:rPr>
                        <a:t> histogram, then a </a:t>
                      </a:r>
                      <a:r>
                        <a:rPr lang="en-IN" sz="1800" dirty="0" err="1">
                          <a:latin typeface="Palatino Linotype" panose="02040502050505030304" pitchFamily="18" charset="0"/>
                        </a:rPr>
                        <a:t>thresholding</a:t>
                      </a:r>
                      <a:r>
                        <a:rPr lang="en-IN" sz="1800" dirty="0">
                          <a:latin typeface="Palatino Linotype" panose="02040502050505030304" pitchFamily="18" charset="0"/>
                        </a:rPr>
                        <a:t> technique that </a:t>
                      </a:r>
                      <a:r>
                        <a:rPr lang="en-IN" sz="1800" dirty="0" err="1">
                          <a:latin typeface="Palatino Linotype" panose="02040502050505030304" pitchFamily="18" charset="0"/>
                        </a:rPr>
                        <a:t>mimicks</a:t>
                      </a:r>
                      <a:r>
                        <a:rPr lang="en-IN" sz="1800" dirty="0">
                          <a:latin typeface="Palatino Linotype" panose="02040502050505030304" pitchFamily="18" charset="0"/>
                        </a:rPr>
                        <a:t> the cognitive process of human dermatologists is used to cluster the </a:t>
                      </a:r>
                      <a:r>
                        <a:rPr lang="en-IN" sz="1800" dirty="0" err="1">
                          <a:latin typeface="Palatino Linotype" panose="02040502050505030304" pitchFamily="18" charset="0"/>
                        </a:rPr>
                        <a:t>colors</a:t>
                      </a:r>
                      <a:r>
                        <a:rPr lang="en-IN" sz="1800" dirty="0">
                          <a:latin typeface="Palatino Linotype" panose="02040502050505030304" pitchFamily="18" charset="0"/>
                        </a:rPr>
                        <a:t> (and thus pixels) into </a:t>
                      </a:r>
                      <a:r>
                        <a:rPr lang="en-IN" sz="1800" dirty="0" err="1">
                          <a:latin typeface="Palatino Linotype" panose="02040502050505030304" pitchFamily="18" charset="0"/>
                        </a:rPr>
                        <a:t>lesional</a:t>
                      </a:r>
                      <a:r>
                        <a:rPr lang="en-IN" sz="1800" dirty="0">
                          <a:latin typeface="Palatino Linotype" panose="02040502050505030304" pitchFamily="18" charset="0"/>
                        </a:rPr>
                        <a:t> and non-</a:t>
                      </a:r>
                      <a:r>
                        <a:rPr lang="en-IN" sz="1800" dirty="0" err="1">
                          <a:latin typeface="Palatino Linotype" panose="02040502050505030304" pitchFamily="18" charset="0"/>
                        </a:rPr>
                        <a:t>lesional</a:t>
                      </a:r>
                      <a:r>
                        <a:rPr lang="en-IN" sz="1800" dirty="0">
                          <a:latin typeface="Palatino Linotype" panose="02040502050505030304" pitchFamily="18" charset="0"/>
                        </a:rPr>
                        <a:t> skin. </a:t>
                      </a:r>
                      <a:r>
                        <a:rPr lang="en-IN" sz="1800" dirty="0" err="1">
                          <a:latin typeface="Palatino Linotype" panose="02040502050505030304" pitchFamily="18" charset="0"/>
                        </a:rPr>
                        <a:t>Thresholding</a:t>
                      </a:r>
                      <a:r>
                        <a:rPr lang="en-IN" sz="1800" dirty="0">
                          <a:latin typeface="Palatino Linotype" panose="02040502050505030304" pitchFamily="18" charset="0"/>
                        </a:rPr>
                        <a:t>-based methods rely on the histogram distribution of image </a:t>
                      </a:r>
                      <a:r>
                        <a:rPr lang="en-IN" sz="1800" dirty="0" err="1">
                          <a:latin typeface="Palatino Linotype" panose="02040502050505030304" pitchFamily="18" charset="0"/>
                        </a:rPr>
                        <a:t>color</a:t>
                      </a:r>
                      <a:r>
                        <a:rPr lang="en-IN" sz="1800" dirty="0">
                          <a:latin typeface="Palatino Linotype" panose="02040502050505030304" pitchFamily="18" charset="0"/>
                        </a:rPr>
                        <a:t> (or its variants), which may be undesirably altered in cases when significant amount of hair and bubbles are present.</a:t>
                      </a:r>
                      <a:endParaRPr lang="en-IN" dirty="0"/>
                    </a:p>
                  </a:txBody>
                  <a:tcPr/>
                </a:tc>
                <a:tc>
                  <a:txBody>
                    <a:bodyPr/>
                    <a:lstStyle/>
                    <a:p>
                      <a:r>
                        <a:rPr lang="en-IN" sz="1800" dirty="0" err="1">
                          <a:latin typeface="Palatino Linotype" panose="02040502050505030304" pitchFamily="18" charset="0"/>
                        </a:rPr>
                        <a:t>Peruch</a:t>
                      </a:r>
                      <a:r>
                        <a:rPr lang="en-IN" sz="1800" dirty="0">
                          <a:latin typeface="Palatino Linotype" panose="02040502050505030304" pitchFamily="18" charset="0"/>
                        </a:rPr>
                        <a:t> et al.</a:t>
                      </a:r>
                      <a:endParaRPr lang="en-IN" dirty="0"/>
                    </a:p>
                  </a:txBody>
                  <a:tcPr/>
                </a:tc>
                <a:extLst>
                  <a:ext uri="{0D108BD9-81ED-4DB2-BD59-A6C34878D82A}">
                    <a16:rowId xmlns:a16="http://schemas.microsoft.com/office/drawing/2014/main" val="10001"/>
                  </a:ext>
                </a:extLst>
              </a:tr>
              <a:tr h="1668176">
                <a:tc>
                  <a:txBody>
                    <a:bodyPr/>
                    <a:lstStyle/>
                    <a:p>
                      <a:r>
                        <a:rPr lang="en-IN"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Palatino Linotype" panose="02040502050505030304" pitchFamily="18" charset="0"/>
                        </a:rPr>
                        <a:t>In order to improve the effectiveness of the classic GVF snake in the presence of distractions or noise in the vicinity of a real boundary, Zhou et al. integrated a mass density function into the optimization objective functional, which can be solved with the support of mean shift estimation. The optimization procedure, however, involves a large amount of computation to achieve convergence.</a:t>
                      </a:r>
                    </a:p>
                    <a:p>
                      <a:endParaRPr lang="en-IN" dirty="0"/>
                    </a:p>
                  </a:txBody>
                  <a:tcPr/>
                </a:tc>
                <a:tc>
                  <a:txBody>
                    <a:bodyPr/>
                    <a:lstStyle/>
                    <a:p>
                      <a:r>
                        <a:rPr lang="en-IN" sz="1800" dirty="0">
                          <a:latin typeface="Palatino Linotype" panose="02040502050505030304" pitchFamily="18" charset="0"/>
                        </a:rPr>
                        <a:t>Zhou et al. </a:t>
                      </a:r>
                      <a:endParaRPr lang="en-IN" dirty="0"/>
                    </a:p>
                  </a:txBody>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8</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78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410-1B69-47AD-A836-0FDDA2A82538}"/>
              </a:ext>
            </a:extLst>
          </p:cNvPr>
          <p:cNvSpPr>
            <a:spLocks noGrp="1"/>
          </p:cNvSpPr>
          <p:nvPr>
            <p:ph type="title"/>
          </p:nvPr>
        </p:nvSpPr>
        <p:spPr/>
        <p:txBody>
          <a:bodyPr/>
          <a:lstStyle/>
          <a:p>
            <a:r>
              <a:rPr lang="en-US" sz="4800" dirty="0">
                <a:latin typeface="Palatino Linotype" panose="02040502050505030304" pitchFamily="18" charset="0"/>
              </a:rPr>
              <a:t>Literature Survey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86950806"/>
              </p:ext>
            </p:extLst>
          </p:nvPr>
        </p:nvGraphicFramePr>
        <p:xfrm>
          <a:off x="609600" y="1719263"/>
          <a:ext cx="10972800" cy="3121905"/>
        </p:xfrm>
        <a:graphic>
          <a:graphicData uri="http://schemas.openxmlformats.org/drawingml/2006/table">
            <a:tbl>
              <a:tblPr firstRow="1" bandRow="1">
                <a:tableStyleId>{5C22544A-7EE6-4342-B048-85BDC9FD1C3A}</a:tableStyleId>
              </a:tblPr>
              <a:tblGrid>
                <a:gridCol w="1193442">
                  <a:extLst>
                    <a:ext uri="{9D8B030D-6E8A-4147-A177-3AD203B41FA5}">
                      <a16:colId xmlns:a16="http://schemas.microsoft.com/office/drawing/2014/main" val="20000"/>
                    </a:ext>
                  </a:extLst>
                </a:gridCol>
                <a:gridCol w="8615966">
                  <a:extLst>
                    <a:ext uri="{9D8B030D-6E8A-4147-A177-3AD203B41FA5}">
                      <a16:colId xmlns:a16="http://schemas.microsoft.com/office/drawing/2014/main" val="20001"/>
                    </a:ext>
                  </a:extLst>
                </a:gridCol>
                <a:gridCol w="1163392">
                  <a:extLst>
                    <a:ext uri="{9D8B030D-6E8A-4147-A177-3AD203B41FA5}">
                      <a16:colId xmlns:a16="http://schemas.microsoft.com/office/drawing/2014/main" val="20002"/>
                    </a:ext>
                  </a:extLst>
                </a:gridCol>
              </a:tblGrid>
              <a:tr h="349193">
                <a:tc>
                  <a:txBody>
                    <a:bodyPr/>
                    <a:lstStyle/>
                    <a:p>
                      <a:r>
                        <a:rPr lang="en-IN" dirty="0" err="1"/>
                        <a:t>Sr</a:t>
                      </a:r>
                      <a:r>
                        <a:rPr lang="en-IN" dirty="0"/>
                        <a:t> No.</a:t>
                      </a:r>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r h="1018785">
                <a:tc>
                  <a:txBody>
                    <a:bodyPr/>
                    <a:lstStyle/>
                    <a:p>
                      <a:r>
                        <a:rPr lang="en-IN"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Palatino Linotype" panose="02040502050505030304" pitchFamily="18" charset="0"/>
                        </a:rPr>
                        <a:t>Sadri et al. introduced a fixed-grid wavelet networks in which orthogonal least squares was used to calculate the network weights and to optimize the network structure in a supervised way.</a:t>
                      </a:r>
                    </a:p>
                  </a:txBody>
                  <a:tcPr/>
                </a:tc>
                <a:tc>
                  <a:txBody>
                    <a:bodyPr/>
                    <a:lstStyle/>
                    <a:p>
                      <a:r>
                        <a:rPr lang="en-IN" sz="1800" dirty="0">
                          <a:latin typeface="Palatino Linotype" panose="02040502050505030304" pitchFamily="18" charset="0"/>
                        </a:rPr>
                        <a:t>Sadri et al. </a:t>
                      </a:r>
                      <a:endParaRPr lang="en-IN" dirty="0"/>
                    </a:p>
                  </a:txBody>
                  <a:tcPr/>
                </a:tc>
                <a:extLst>
                  <a:ext uri="{0D108BD9-81ED-4DB2-BD59-A6C34878D82A}">
                    <a16:rowId xmlns:a16="http://schemas.microsoft.com/office/drawing/2014/main" val="10001"/>
                  </a:ext>
                </a:extLst>
              </a:tr>
              <a:tr h="1635945">
                <a:tc>
                  <a:txBody>
                    <a:bodyPr/>
                    <a:lstStyle/>
                    <a:p>
                      <a:r>
                        <a:rPr lang="en-IN" dirty="0"/>
                        <a:t>4</a:t>
                      </a:r>
                    </a:p>
                  </a:txBody>
                  <a:tcPr/>
                </a:tc>
                <a:tc>
                  <a:txBody>
                    <a:bodyPr/>
                    <a:lstStyle/>
                    <a:p>
                      <a:r>
                        <a:rPr lang="en-IN" sz="1800" dirty="0">
                          <a:latin typeface="Palatino Linotype" panose="02040502050505030304" pitchFamily="18" charset="0"/>
                        </a:rPr>
                        <a:t> Another supervised method was proposed by </a:t>
                      </a:r>
                      <a:r>
                        <a:rPr lang="en-IN" sz="1800" dirty="0" err="1">
                          <a:latin typeface="Palatino Linotype" panose="02040502050505030304" pitchFamily="18" charset="0"/>
                        </a:rPr>
                        <a:t>Xie</a:t>
                      </a:r>
                      <a:r>
                        <a:rPr lang="en-IN" sz="1800" dirty="0">
                          <a:latin typeface="Palatino Linotype" panose="02040502050505030304" pitchFamily="18" charset="0"/>
                        </a:rPr>
                        <a:t> et al. in, where a self-generating neural network is combined with the genetic algorithms for skin lesion segmentation. These supervised methods, along with the aforementioned unsupervised ones, employ hand-crafted features that require specialized domain knowledge.</a:t>
                      </a:r>
                    </a:p>
                    <a:p>
                      <a:endParaRPr lang="en-IN" dirty="0"/>
                    </a:p>
                  </a:txBody>
                  <a:tcPr/>
                </a:tc>
                <a:tc>
                  <a:txBody>
                    <a:bodyPr/>
                    <a:lstStyle/>
                    <a:p>
                      <a:r>
                        <a:rPr lang="en-IN" sz="1800" dirty="0" err="1">
                          <a:latin typeface="Palatino Linotype" panose="02040502050505030304" pitchFamily="18" charset="0"/>
                        </a:rPr>
                        <a:t>Xie</a:t>
                      </a:r>
                      <a:r>
                        <a:rPr lang="en-IN" sz="1800" dirty="0">
                          <a:latin typeface="Palatino Linotype" panose="02040502050505030304" pitchFamily="18" charset="0"/>
                        </a:rPr>
                        <a:t> et al</a:t>
                      </a:r>
                      <a:endParaRPr lang="en-IN" dirty="0"/>
                    </a:p>
                  </a:txBody>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9</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978294"/>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1470</Words>
  <Application>Microsoft Office PowerPoint</Application>
  <PresentationFormat>Widescreen</PresentationFormat>
  <Paragraphs>172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Palatino Linotype</vt:lpstr>
      <vt:lpstr>Rockwell</vt:lpstr>
      <vt:lpstr>Wingdings</vt:lpstr>
      <vt:lpstr>Network</vt:lpstr>
      <vt:lpstr>Skin Lesion Segmentation and Classification</vt:lpstr>
      <vt:lpstr>Introduction</vt:lpstr>
      <vt:lpstr>Problem Statement</vt:lpstr>
      <vt:lpstr>Problem Definition</vt:lpstr>
      <vt:lpstr>Datasets</vt:lpstr>
      <vt:lpstr>Datasets</vt:lpstr>
      <vt:lpstr>Literature Survey</vt:lpstr>
      <vt:lpstr>Literature Survey</vt:lpstr>
      <vt:lpstr>Literature Survey</vt:lpstr>
      <vt:lpstr>Proposed Methodology for Skin Lesion Segmentation</vt:lpstr>
      <vt:lpstr>Proposed Methodology for Skin Lesion Segmentation</vt:lpstr>
      <vt:lpstr>Proposed Methodology for Skin Lesion Classification</vt:lpstr>
      <vt:lpstr>Results of Skin Lesion Segmentation(FCN)</vt:lpstr>
      <vt:lpstr>PowerPoint Presentation</vt:lpstr>
      <vt:lpstr>Results of Skin Lesion Segmentation(FCN)</vt:lpstr>
      <vt:lpstr>Results of Skin Lesion Segmentation(UNet)</vt:lpstr>
      <vt:lpstr>PowerPoint Presentation</vt:lpstr>
      <vt:lpstr>Results of Skin Lesion Segmentation(UNet)</vt:lpstr>
      <vt:lpstr>Post processing</vt:lpstr>
      <vt:lpstr>Results of Skin Lesion Classification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Lesion Segmentation</dc:title>
  <dc:creator>YashSahitya</dc:creator>
  <cp:lastModifiedBy>YashSahitya</cp:lastModifiedBy>
  <cp:revision>57</cp:revision>
  <dcterms:created xsi:type="dcterms:W3CDTF">2021-02-23T04:15:12Z</dcterms:created>
  <dcterms:modified xsi:type="dcterms:W3CDTF">2021-06-09T09:34:25Z</dcterms:modified>
</cp:coreProperties>
</file>